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1" r:id="rId4"/>
  </p:sldMasterIdLst>
  <p:notesMasterIdLst>
    <p:notesMasterId r:id="rId25"/>
  </p:notesMasterIdLst>
  <p:handoutMasterIdLst>
    <p:handoutMasterId r:id="rId26"/>
  </p:handoutMasterIdLst>
  <p:sldIdLst>
    <p:sldId id="256" r:id="rId5"/>
    <p:sldId id="259" r:id="rId6"/>
    <p:sldId id="282" r:id="rId7"/>
    <p:sldId id="271" r:id="rId8"/>
    <p:sldId id="284" r:id="rId9"/>
    <p:sldId id="287" r:id="rId10"/>
    <p:sldId id="286" r:id="rId11"/>
    <p:sldId id="288" r:id="rId12"/>
    <p:sldId id="291" r:id="rId13"/>
    <p:sldId id="289" r:id="rId14"/>
    <p:sldId id="290" r:id="rId15"/>
    <p:sldId id="295" r:id="rId16"/>
    <p:sldId id="292" r:id="rId17"/>
    <p:sldId id="297" r:id="rId18"/>
    <p:sldId id="298" r:id="rId19"/>
    <p:sldId id="293" r:id="rId20"/>
    <p:sldId id="294" r:id="rId21"/>
    <p:sldId id="296" r:id="rId22"/>
    <p:sldId id="299" r:id="rId23"/>
    <p:sldId id="261" r:id="rId24"/>
  </p:sldIdLst>
  <p:sldSz cx="12192000" cy="6858000"/>
  <p:notesSz cx="7315200" cy="96012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16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sinow, Alice" initials="NA" lastIdx="13" clrIdx="0">
    <p:extLst>
      <p:ext uri="{19B8F6BF-5375-455C-9EA6-DF929625EA0E}">
        <p15:presenceInfo xmlns:p15="http://schemas.microsoft.com/office/powerpoint/2012/main" userId="S::anusinow@deloitte.com::6aed46a4-cfad-459a-9cfd-ac7b026cfb19" providerId="AD"/>
      </p:ext>
    </p:extLst>
  </p:cmAuthor>
  <p:cmAuthor id="2" name="Greg Shaffer" initials="GS" lastIdx="20" clrIdx="1">
    <p:extLst>
      <p:ext uri="{19B8F6BF-5375-455C-9EA6-DF929625EA0E}">
        <p15:presenceInfo xmlns:p15="http://schemas.microsoft.com/office/powerpoint/2012/main" userId="S::gshaffer@deloitte.com::f2ab33ba-8890-4f70-a52d-7df520d299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00A3E0"/>
    <a:srgbClr val="0076A8"/>
    <a:srgbClr val="59A0CA"/>
    <a:srgbClr val="90C1BC"/>
    <a:srgbClr val="86BC25"/>
    <a:srgbClr val="9DD4CF"/>
    <a:srgbClr val="5DA8D3"/>
    <a:srgbClr val="70AD47"/>
    <a:srgbClr val="37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984" autoAdjust="0"/>
  </p:normalViewPr>
  <p:slideViewPr>
    <p:cSldViewPr snapToGrid="0" showGuides="1">
      <p:cViewPr varScale="1">
        <p:scale>
          <a:sx n="72" d="100"/>
          <a:sy n="72" d="100"/>
        </p:scale>
        <p:origin x="798" y="-84"/>
      </p:cViewPr>
      <p:guideLst>
        <p:guide/>
        <p:guide orient="horz" pos="2160"/>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11/9/2020</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‹Nº›</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11/9/2020</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‹Nº›</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A Título">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73FB6E01-79A9-4D8A-90FB-CEBA31B2C91F}"/>
              </a:ext>
            </a:extLst>
          </p:cNvPr>
          <p:cNvSpPr>
            <a:spLocks noGrp="1"/>
          </p:cNvSpPr>
          <p:nvPr>
            <p:ph type="pic" sz="quarter" idx="11"/>
          </p:nvPr>
        </p:nvSpPr>
        <p:spPr>
          <a:xfrm>
            <a:off x="3396000" y="729000"/>
            <a:ext cx="5400000" cy="5400000"/>
          </a:xfrm>
          <a:prstGeom prst="rect">
            <a:avLst/>
          </a:prstGeom>
        </p:spPr>
        <p:txBody>
          <a:bodyPr/>
          <a:lstStyle/>
          <a:p>
            <a:r>
              <a:rPr lang="en-US" noProof="0" dirty="0"/>
              <a:t>Click icon to add picture</a:t>
            </a:r>
          </a:p>
        </p:txBody>
      </p:sp>
      <p:sp>
        <p:nvSpPr>
          <p:cNvPr id="18" name="Text Placeholder 4">
            <a:extLst>
              <a:ext uri="{FF2B5EF4-FFF2-40B4-BE49-F238E27FC236}">
                <a16:creationId xmlns:a16="http://schemas.microsoft.com/office/drawing/2014/main" id="{E17A0E16-EC98-4400-89E2-29944FCCD07A}"/>
              </a:ext>
            </a:extLst>
          </p:cNvPr>
          <p:cNvSpPr>
            <a:spLocks noGrp="1"/>
          </p:cNvSpPr>
          <p:nvPr>
            <p:ph type="body" sz="quarter" idx="10"/>
          </p:nvPr>
        </p:nvSpPr>
        <p:spPr>
          <a:xfrm>
            <a:off x="501651" y="6381750"/>
            <a:ext cx="5594349" cy="298450"/>
          </a:xfrm>
          <a:prstGeom prst="rect">
            <a:avLst/>
          </a:prstGeom>
        </p:spPr>
        <p:txBody>
          <a:bodyPr>
            <a:normAutofit/>
          </a:bodyPr>
          <a:lstStyle>
            <a:lvl1pPr>
              <a:spcAft>
                <a:spcPts val="0"/>
              </a:spcAft>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30" name="Title 1">
            <a:extLst>
              <a:ext uri="{FF2B5EF4-FFF2-40B4-BE49-F238E27FC236}">
                <a16:creationId xmlns:a16="http://schemas.microsoft.com/office/drawing/2014/main" id="{994E2337-5D5B-4E47-921E-AEAC709870FD}"/>
              </a:ext>
            </a:extLst>
          </p:cNvPr>
          <p:cNvSpPr>
            <a:spLocks noGrp="1"/>
          </p:cNvSpPr>
          <p:nvPr>
            <p:ph type="ctrTitle"/>
          </p:nvPr>
        </p:nvSpPr>
        <p:spPr bwMode="gray">
          <a:xfrm>
            <a:off x="501651" y="5895573"/>
            <a:ext cx="5594349" cy="464044"/>
          </a:xfrm>
        </p:spPr>
        <p:txBody>
          <a:bodyPr anchor="b" anchorCtr="0">
            <a:noAutofit/>
          </a:bodyPr>
          <a:lstStyle>
            <a:lvl1pPr algn="l">
              <a:lnSpc>
                <a:spcPct val="100000"/>
              </a:lnSpc>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126" y="465362"/>
            <a:ext cx="2481831" cy="466131"/>
          </a:xfrm>
          <a:prstGeom prst="rect">
            <a:avLst/>
          </a:prstGeom>
        </p:spPr>
      </p:pic>
      <p:sp>
        <p:nvSpPr>
          <p:cNvPr id="31" name="Oval 30"/>
          <p:cNvSpPr/>
          <p:nvPr userDrawn="1"/>
        </p:nvSpPr>
        <p:spPr bwMode="gray">
          <a:xfrm>
            <a:off x="11411528" y="6232401"/>
            <a:ext cx="246222" cy="24622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PE"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32" name="TextBox 31"/>
          <p:cNvSpPr txBox="1"/>
          <p:nvPr userDrawn="1"/>
        </p:nvSpPr>
        <p:spPr>
          <a:xfrm>
            <a:off x="9618067" y="6184372"/>
            <a:ext cx="1691485" cy="30777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PE" sz="2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Cyber</a:t>
            </a:r>
            <a:endParaRPr kumimoji="0" lang="es-PE" sz="32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Oval 32"/>
          <p:cNvSpPr/>
          <p:nvPr userDrawn="1"/>
        </p:nvSpPr>
        <p:spPr bwMode="gray">
          <a:xfrm>
            <a:off x="11411528" y="6232402"/>
            <a:ext cx="246222" cy="24622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PE" sz="1600" b="1"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416285705"/>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A Verde">
    <p:bg bwMode="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4628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A Agenda">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5390146" y="1700212"/>
            <a:ext cx="6287337" cy="4657726"/>
          </a:xfrm>
        </p:spPr>
        <p:txBody>
          <a:bodyPr>
            <a:normAutofit/>
          </a:bodyPr>
          <a:lstStyle>
            <a:lvl1pPr>
              <a:spcBef>
                <a:spcPts val="1662"/>
              </a:spcBef>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808" y="0"/>
            <a:ext cx="4837217" cy="6858000"/>
          </a:xfrm>
          <a:prstGeom prst="rect">
            <a:avLst/>
          </a:prstGeom>
        </p:spPr>
      </p:pic>
      <p:sp>
        <p:nvSpPr>
          <p:cNvPr id="2" name="TextBox 1"/>
          <p:cNvSpPr txBox="1"/>
          <p:nvPr userDrawn="1"/>
        </p:nvSpPr>
        <p:spPr>
          <a:xfrm>
            <a:off x="5390146" y="1015280"/>
            <a:ext cx="6287337" cy="369332"/>
          </a:xfrm>
          <a:prstGeom prst="rect">
            <a:avLst/>
          </a:prstGeom>
          <a:noFill/>
        </p:spPr>
        <p:txBody>
          <a:bodyPr wrap="square" lIns="0" tIns="0" rIns="0" bIns="0" rtlCol="0">
            <a:spAutoFit/>
          </a:bodyPr>
          <a:lstStyle/>
          <a:p>
            <a:pPr marL="0" indent="0">
              <a:spcBef>
                <a:spcPts val="600"/>
              </a:spcBef>
              <a:buSzPct val="100000"/>
              <a:buFont typeface="Arial"/>
              <a:buNone/>
            </a:pPr>
            <a:r>
              <a:rPr lang="es-PE"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Contenido</a:t>
            </a:r>
            <a:endParaRPr lang="es-PE"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2417758"/>
      </p:ext>
    </p:extLst>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A Separador">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2247545"/>
            <a:ext cx="5215485" cy="2362912"/>
          </a:xfrm>
        </p:spPr>
        <p:txBody>
          <a:bodyPr anchor="ctr"/>
          <a:lstStyle>
            <a:lvl1pPr>
              <a:lnSpc>
                <a:spcPct val="95000"/>
              </a:lnSpc>
              <a:defRPr sz="3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pic>
        <p:nvPicPr>
          <p:cNvPr id="4" name="Picture 3"/>
          <p:cNvPicPr>
            <a:picLocks noChangeAspect="1"/>
          </p:cNvPicPr>
          <p:nvPr userDrawn="1"/>
        </p:nvPicPr>
        <p:blipFill rotWithShape="1">
          <a:blip r:embed="rId2">
            <a:grayscl/>
            <a:extLst>
              <a:ext uri="{28A0092B-C50C-407E-A947-70E740481C1C}">
                <a14:useLocalDpi xmlns:a14="http://schemas.microsoft.com/office/drawing/2010/main" val="0"/>
              </a:ext>
            </a:extLst>
          </a:blip>
          <a:srcRect l="32978" t="3790" r="11268" b="1914"/>
          <a:stretch/>
        </p:blipFill>
        <p:spPr>
          <a:xfrm>
            <a:off x="6110242" y="0"/>
            <a:ext cx="6081757" cy="6858000"/>
          </a:xfrm>
          <a:prstGeom prst="rect">
            <a:avLst/>
          </a:prstGeom>
        </p:spPr>
      </p:pic>
      <p:sp>
        <p:nvSpPr>
          <p:cNvPr id="5" name="Picture Placeholder 8">
            <a:extLst>
              <a:ext uri="{FF2B5EF4-FFF2-40B4-BE49-F238E27FC236}">
                <a16:creationId xmlns:a16="http://schemas.microsoft.com/office/drawing/2014/main" id="{1F80D3C8-DAD6-43A0-8850-13470A6A3B80}"/>
              </a:ext>
            </a:extLst>
          </p:cNvPr>
          <p:cNvSpPr>
            <a:spLocks noGrp="1"/>
          </p:cNvSpPr>
          <p:nvPr>
            <p:ph type="pic" sz="quarter" idx="11"/>
          </p:nvPr>
        </p:nvSpPr>
        <p:spPr>
          <a:xfrm>
            <a:off x="6110241" y="0"/>
            <a:ext cx="6081757" cy="6858000"/>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1142443351"/>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A Contenido">
    <p:spTree>
      <p:nvGrpSpPr>
        <p:cNvPr id="1" name=""/>
        <p:cNvGrpSpPr/>
        <p:nvPr/>
      </p:nvGrpSpPr>
      <p:grpSpPr>
        <a:xfrm>
          <a:off x="0" y="0"/>
          <a:ext cx="0" cy="0"/>
          <a:chOff x="0" y="0"/>
          <a:chExt cx="0" cy="0"/>
        </a:xfrm>
      </p:grpSpPr>
      <p:sp>
        <p:nvSpPr>
          <p:cNvPr id="10" name="Rectangle 9"/>
          <p:cNvSpPr/>
          <p:nvPr userDrawn="1"/>
        </p:nvSpPr>
        <p:spPr>
          <a:xfrm>
            <a:off x="0" y="0"/>
            <a:ext cx="12192000"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914400"/>
            <a:ext cx="12192000" cy="16237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4396" y="274625"/>
            <a:ext cx="1944174" cy="365150"/>
          </a:xfrm>
          <a:prstGeom prst="rect">
            <a:avLst/>
          </a:prstGeom>
        </p:spPr>
      </p:pic>
      <p:sp>
        <p:nvSpPr>
          <p:cNvPr id="14" name="Title Placeholder 1"/>
          <p:cNvSpPr>
            <a:spLocks noGrp="1"/>
          </p:cNvSpPr>
          <p:nvPr>
            <p:ph type="title"/>
          </p:nvPr>
        </p:nvSpPr>
        <p:spPr>
          <a:xfrm>
            <a:off x="282012" y="107950"/>
            <a:ext cx="9485832" cy="698501"/>
          </a:xfrm>
          <a:prstGeom prst="rect">
            <a:avLst/>
          </a:prstGeom>
        </p:spPr>
        <p:txBody>
          <a:bodyPr vert="horz" lIns="0" tIns="0" rIns="0" bIns="0" rtlCol="0" anchor="ctr" anchorCtr="0">
            <a:noAutofit/>
          </a:bodyPr>
          <a:lstStyle>
            <a:lvl1pPr>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8" name="Text Placeholder 18"/>
          <p:cNvSpPr>
            <a:spLocks noGrp="1"/>
          </p:cNvSpPr>
          <p:nvPr>
            <p:ph idx="1"/>
          </p:nvPr>
        </p:nvSpPr>
        <p:spPr>
          <a:xfrm>
            <a:off x="282011" y="1291573"/>
            <a:ext cx="11625140" cy="5027804"/>
          </a:xfrm>
          <a:prstGeom prst="rect">
            <a:avLst/>
          </a:prstGeom>
        </p:spPr>
        <p:txBody>
          <a:bodyPr vert="horz" lIns="0" tIns="0" rIns="0" bIns="0" rtlCol="0">
            <a:normAutofit/>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Box 12"/>
          <p:cNvSpPr txBox="1"/>
          <p:nvPr userDrawn="1"/>
        </p:nvSpPr>
        <p:spPr>
          <a:xfrm>
            <a:off x="4003676" y="6477000"/>
            <a:ext cx="4184648" cy="138499"/>
          </a:xfrm>
          <a:prstGeom prst="rect">
            <a:avLst/>
          </a:prstGeom>
          <a:noFill/>
        </p:spPr>
        <p:txBody>
          <a:bodyPr wrap="square" lIns="0" tIns="0" rIns="0" bIns="0" rtlCol="0">
            <a:spAutoFit/>
          </a:bodyPr>
          <a:lstStyle/>
          <a:p>
            <a:pPr marL="0" indent="0" algn="ctr">
              <a:spcBef>
                <a:spcPts val="0"/>
              </a:spcBef>
              <a:buSzPct val="100000"/>
              <a:buFont typeface="Arial"/>
              <a:buNone/>
            </a:pPr>
            <a:r>
              <a:rPr lang="es-PE"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Información </a:t>
            </a:r>
            <a:r>
              <a:rPr lang="es-PE" sz="900" b="1"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Confidencial</a:t>
            </a:r>
            <a:r>
              <a:rPr lang="es-PE"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para uso interno de TGN</a:t>
            </a:r>
          </a:p>
        </p:txBody>
      </p:sp>
      <p:sp>
        <p:nvSpPr>
          <p:cNvPr id="15" name="TextBox 14"/>
          <p:cNvSpPr txBox="1"/>
          <p:nvPr userDrawn="1"/>
        </p:nvSpPr>
        <p:spPr>
          <a:xfrm>
            <a:off x="282011" y="6477001"/>
            <a:ext cx="3389314"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2020</a:t>
            </a:r>
            <a:r>
              <a:rPr lang="en-US" sz="9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Deloitte Spanish Latin America</a:t>
            </a:r>
          </a:p>
        </p:txBody>
      </p:sp>
      <p:sp>
        <p:nvSpPr>
          <p:cNvPr id="16" name="TextBox 15"/>
          <p:cNvSpPr txBox="1"/>
          <p:nvPr userDrawn="1"/>
        </p:nvSpPr>
        <p:spPr>
          <a:xfrm>
            <a:off x="11442199" y="6477001"/>
            <a:ext cx="307975" cy="138499"/>
          </a:xfrm>
          <a:prstGeom prst="rect">
            <a:avLst/>
          </a:prstGeom>
          <a:noFill/>
        </p:spPr>
        <p:txBody>
          <a:bodyPr wrap="square" lIns="0" tIns="0" rIns="0" bIns="0" rtlCol="0">
            <a:spAutoFit/>
          </a:bodyPr>
          <a:lstStyle/>
          <a:p>
            <a:pPr marL="0" indent="0" algn="ctr">
              <a:spcBef>
                <a:spcPts val="600"/>
              </a:spcBef>
              <a:buSzPct val="100000"/>
              <a:buFont typeface="Arial"/>
              <a:buNone/>
            </a:pPr>
            <a:fld id="{C58DF478-B544-4ED8-9ED4-6A2648E2D233}" type="slidenum">
              <a:rPr lang="en-US" sz="90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ctr">
                <a:spcBef>
                  <a:spcPts val="600"/>
                </a:spcBef>
                <a:buSzPct val="100000"/>
                <a:buFont typeface="Arial"/>
                <a:buNone/>
              </a:pPr>
              <a:t>‹Nº›</a:t>
            </a:fld>
            <a:endPar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1357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 Contenido Dark">
    <p:bg>
      <p:bgPr>
        <a:solidFill>
          <a:schemeClr val="tx1"/>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914400"/>
            <a:ext cx="12192000" cy="16237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4396" y="274625"/>
            <a:ext cx="1944174" cy="365150"/>
          </a:xfrm>
          <a:prstGeom prst="rect">
            <a:avLst/>
          </a:prstGeom>
        </p:spPr>
      </p:pic>
      <p:sp>
        <p:nvSpPr>
          <p:cNvPr id="14" name="Title Placeholder 1"/>
          <p:cNvSpPr>
            <a:spLocks noGrp="1"/>
          </p:cNvSpPr>
          <p:nvPr>
            <p:ph type="title"/>
          </p:nvPr>
        </p:nvSpPr>
        <p:spPr>
          <a:xfrm>
            <a:off x="282012" y="107950"/>
            <a:ext cx="9485832" cy="698501"/>
          </a:xfrm>
          <a:prstGeom prst="rect">
            <a:avLst/>
          </a:prstGeom>
        </p:spPr>
        <p:txBody>
          <a:bodyPr vert="horz" lIns="0" tIns="0" rIns="0" bIns="0" rtlCol="0" anchor="ctr" anchorCtr="0">
            <a:noAutofit/>
          </a:bodyPr>
          <a:lstStyle>
            <a:lvl1pPr>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8" name="Text Placeholder 18"/>
          <p:cNvSpPr>
            <a:spLocks noGrp="1"/>
          </p:cNvSpPr>
          <p:nvPr>
            <p:ph idx="1"/>
          </p:nvPr>
        </p:nvSpPr>
        <p:spPr>
          <a:xfrm>
            <a:off x="282011" y="1291573"/>
            <a:ext cx="11625140" cy="5027804"/>
          </a:xfrm>
          <a:prstGeom prst="rect">
            <a:avLst/>
          </a:prstGeom>
        </p:spPr>
        <p:txBody>
          <a:bodyPr vert="horz" lIns="0" tIns="0" rIns="0" bIns="0" rtlCol="0">
            <a:normAutofit/>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Box 12"/>
          <p:cNvSpPr txBox="1"/>
          <p:nvPr userDrawn="1"/>
        </p:nvSpPr>
        <p:spPr>
          <a:xfrm>
            <a:off x="4003676" y="6477000"/>
            <a:ext cx="4184648" cy="138499"/>
          </a:xfrm>
          <a:prstGeom prst="rect">
            <a:avLst/>
          </a:prstGeom>
          <a:noFill/>
        </p:spPr>
        <p:txBody>
          <a:bodyPr wrap="square" lIns="0" tIns="0" rIns="0" bIns="0" rtlCol="0">
            <a:spAutoFit/>
          </a:bodyPr>
          <a:lstStyle/>
          <a:p>
            <a:pPr marL="0" indent="0" algn="ctr">
              <a:spcBef>
                <a:spcPts val="0"/>
              </a:spcBef>
              <a:buSzPct val="100000"/>
              <a:buFont typeface="Arial"/>
              <a:buNone/>
            </a:pPr>
            <a:r>
              <a:rPr lang="es-PE"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Información </a:t>
            </a:r>
            <a:r>
              <a:rPr lang="es-PE" sz="9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Confidencial</a:t>
            </a:r>
            <a:r>
              <a:rPr lang="es-PE"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para uso interno de TGN</a:t>
            </a:r>
          </a:p>
        </p:txBody>
      </p:sp>
      <p:sp>
        <p:nvSpPr>
          <p:cNvPr id="15" name="TextBox 14"/>
          <p:cNvSpPr txBox="1"/>
          <p:nvPr userDrawn="1"/>
        </p:nvSpPr>
        <p:spPr>
          <a:xfrm>
            <a:off x="282011" y="6477001"/>
            <a:ext cx="3389314"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2020</a:t>
            </a:r>
            <a:r>
              <a:rPr lang="en-US" sz="900" baseline="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Deloitte Spanish Latin America</a:t>
            </a:r>
          </a:p>
        </p:txBody>
      </p:sp>
      <p:sp>
        <p:nvSpPr>
          <p:cNvPr id="16" name="TextBox 15"/>
          <p:cNvSpPr txBox="1"/>
          <p:nvPr userDrawn="1"/>
        </p:nvSpPr>
        <p:spPr>
          <a:xfrm>
            <a:off x="11442199" y="6477001"/>
            <a:ext cx="307975" cy="138499"/>
          </a:xfrm>
          <a:prstGeom prst="rect">
            <a:avLst/>
          </a:prstGeom>
          <a:noFill/>
        </p:spPr>
        <p:txBody>
          <a:bodyPr wrap="square" lIns="0" tIns="0" rIns="0" bIns="0" rtlCol="0">
            <a:spAutoFit/>
          </a:bodyPr>
          <a:lstStyle/>
          <a:p>
            <a:pPr marL="0" indent="0" algn="ctr">
              <a:spcBef>
                <a:spcPts val="600"/>
              </a:spcBef>
              <a:buSzPct val="100000"/>
              <a:buFont typeface="Arial"/>
              <a:buNone/>
            </a:pPr>
            <a:fld id="{C58DF478-B544-4ED8-9ED4-6A2648E2D233}" type="slidenum">
              <a:rPr lang="en-US" sz="900"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indent="0" algn="ctr">
                <a:spcBef>
                  <a:spcPts val="600"/>
                </a:spcBef>
                <a:buSzPct val="100000"/>
                <a:buFont typeface="Arial"/>
                <a:buNone/>
              </a:pPr>
              <a:t>‹Nº›</a:t>
            </a:fld>
            <a:endPar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34075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RA Final">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345868" y="4021394"/>
            <a:ext cx="5549965" cy="2554545"/>
          </a:xfrm>
          <a:prstGeom prst="rect">
            <a:avLst/>
          </a:prstGeom>
        </p:spPr>
        <p:txBody>
          <a:bodyPr wrap="square">
            <a:spAutoFit/>
          </a:bodyPr>
          <a:lstStyle/>
          <a:p>
            <a:r>
              <a:rPr lang="en-US" sz="800" dirty="0">
                <a:solidFill>
                  <a:schemeClr val="bg1"/>
                </a:solidFill>
                <a:latin typeface="Open Sans" panose="020B0606030504020204" pitchFamily="34" charset="0"/>
              </a:rPr>
              <a:t>Deloitte refers to one or more of Deloitte </a:t>
            </a:r>
            <a:r>
              <a:rPr lang="en-US" sz="800" dirty="0" err="1">
                <a:solidFill>
                  <a:schemeClr val="bg1"/>
                </a:solidFill>
                <a:latin typeface="Open Sans" panose="020B0606030504020204" pitchFamily="34" charset="0"/>
              </a:rPr>
              <a:t>Touche</a:t>
            </a:r>
            <a:r>
              <a:rPr lang="en-US" sz="800" dirty="0">
                <a:solidFill>
                  <a:schemeClr val="bg1"/>
                </a:solidFill>
                <a:latin typeface="Open Sans" panose="020B0606030504020204" pitchFamily="34" charset="0"/>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a:t>
            </a:r>
            <a:r>
              <a:rPr lang="en-US" sz="800" u="sng" dirty="0">
                <a:solidFill>
                  <a:schemeClr val="bg1"/>
                </a:solidFill>
                <a:latin typeface="Open Sans" panose="020B0606030504020204" pitchFamily="34" charset="0"/>
              </a:rPr>
              <a:t>www.deloitte.com/about</a:t>
            </a:r>
            <a:r>
              <a:rPr lang="en-US" sz="800" dirty="0">
                <a:solidFill>
                  <a:schemeClr val="bg1"/>
                </a:solidFill>
                <a:latin typeface="Open Sans" panose="020B0606030504020204" pitchFamily="34" charset="0"/>
              </a:rPr>
              <a:t> to learn more about our global network of member firms. </a:t>
            </a:r>
          </a:p>
          <a:p>
            <a:endParaRPr lang="en-US" sz="800" dirty="0">
              <a:solidFill>
                <a:schemeClr val="bg1"/>
              </a:solidFill>
              <a:latin typeface="Open Sans" panose="020B0606030504020204" pitchFamily="34" charset="0"/>
            </a:endParaRPr>
          </a:p>
          <a:p>
            <a:r>
              <a:rPr lang="en-US" sz="800" dirty="0">
                <a:solidFill>
                  <a:schemeClr val="bg1"/>
                </a:solidFill>
                <a:latin typeface="Open Sans" panose="020B0606030504020204" pitchFamily="34" charset="0"/>
              </a:rPr>
              <a:t>Deloitte provides audit, consulting, financial advisory, risk advisory, tax and related services to public and private clients spanning multiple industries. Deloitte serves four out of five Fortune Global 500® companies through a globally connected network of member firms in more than 150 countries and territories bringing world-class capabilities, insights, and high-quality service to address clients’ most complex business challenges. To learn more about how Deloitte’s approximately 245,000 professionals make an impact that matters, please connect with us on Facebook, LinkedIn, or Twitter. </a:t>
            </a:r>
          </a:p>
          <a:p>
            <a:endParaRPr lang="en-US" sz="800" dirty="0">
              <a:solidFill>
                <a:schemeClr val="bg1"/>
              </a:solidFill>
              <a:latin typeface="Open Sans" panose="020B0606030504020204" pitchFamily="34" charset="0"/>
            </a:endParaRPr>
          </a:p>
          <a:p>
            <a:r>
              <a:rPr lang="en-US" sz="800" dirty="0">
                <a:solidFill>
                  <a:schemeClr val="bg1"/>
                </a:solidFill>
                <a:latin typeface="Open Sans" panose="020B0606030504020204" pitchFamily="34" charset="0"/>
              </a:rPr>
              <a:t>This communication contains general information only, and none of Deloitte </a:t>
            </a:r>
            <a:r>
              <a:rPr lang="en-US" sz="800" dirty="0" err="1">
                <a:solidFill>
                  <a:schemeClr val="bg1"/>
                </a:solidFill>
                <a:latin typeface="Open Sans" panose="020B0606030504020204" pitchFamily="34" charset="0"/>
              </a:rPr>
              <a:t>Touche</a:t>
            </a:r>
            <a:r>
              <a:rPr lang="en-US" sz="800" dirty="0">
                <a:solidFill>
                  <a:schemeClr val="bg1"/>
                </a:solidFill>
                <a:latin typeface="Open Sans" panose="020B0606030504020204" pitchFamily="34" charset="0"/>
              </a:rPr>
              <a:t> Tohmatsu Limited, its member firms, or their related entities (collectively, the “Deloitte Network”) is, by means of this communication, rendering professional advice or services. Before making any decision or taking any action that may affect your finances or your business, you should consult a qualified professional adviser. No entity in the Deloitte Network shall be responsible for any loss whatsoever sustained by any person who relies on this communication. </a:t>
            </a:r>
          </a:p>
          <a:p>
            <a:endParaRPr lang="en-US" sz="800" dirty="0">
              <a:solidFill>
                <a:schemeClr val="bg1"/>
              </a:solidFill>
              <a:latin typeface="Open Sans" panose="020B0606030504020204" pitchFamily="34" charset="0"/>
            </a:endParaRPr>
          </a:p>
          <a:p>
            <a:endParaRPr lang="en-US" sz="800" dirty="0">
              <a:solidFill>
                <a:schemeClr val="bg1"/>
              </a:solidFill>
              <a:latin typeface="Open Sans" panose="020B0606030504020204" pitchFamily="34" charset="0"/>
            </a:endParaRPr>
          </a:p>
          <a:p>
            <a:r>
              <a:rPr lang="fr-FR" sz="800" dirty="0">
                <a:solidFill>
                  <a:schemeClr val="bg1"/>
                </a:solidFill>
                <a:latin typeface="Open Sans" panose="020B0606030504020204" pitchFamily="34" charset="0"/>
              </a:rPr>
              <a:t>© 2020. For information, contact Deloitte Touche </a:t>
            </a:r>
            <a:r>
              <a:rPr lang="fr-FR" sz="800" dirty="0" err="1">
                <a:solidFill>
                  <a:schemeClr val="bg1"/>
                </a:solidFill>
                <a:latin typeface="Open Sans" panose="020B0606030504020204" pitchFamily="34" charset="0"/>
              </a:rPr>
              <a:t>Tohmatsu</a:t>
            </a:r>
            <a:r>
              <a:rPr lang="fr-FR" sz="800" dirty="0">
                <a:solidFill>
                  <a:schemeClr val="bg1"/>
                </a:solidFill>
                <a:latin typeface="Open Sans" panose="020B0606030504020204" pitchFamily="34" charset="0"/>
              </a:rPr>
              <a:t> Limited.</a:t>
            </a:r>
            <a:endParaRPr lang="es-PE" sz="800" dirty="0">
              <a:solidFill>
                <a:schemeClr val="bg1"/>
              </a:solidFill>
            </a:endParaRPr>
          </a:p>
        </p:txBody>
      </p:sp>
      <p:grpSp>
        <p:nvGrpSpPr>
          <p:cNvPr id="5" name="Group 4"/>
          <p:cNvGrpSpPr>
            <a:grpSpLocks noChangeAspect="1"/>
          </p:cNvGrpSpPr>
          <p:nvPr userDrawn="1"/>
        </p:nvGrpSpPr>
        <p:grpSpPr>
          <a:xfrm>
            <a:off x="414108" y="3328308"/>
            <a:ext cx="1654176" cy="309970"/>
            <a:chOff x="398463" y="404813"/>
            <a:chExt cx="1627187" cy="307976"/>
          </a:xfrm>
          <a:solidFill>
            <a:sysClr val="windowText" lastClr="000000"/>
          </a:solidFill>
        </p:grpSpPr>
        <p:sp>
          <p:nvSpPr>
            <p:cNvPr id="6" name="Oval 5"/>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7"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8" name="Rectangle 7"/>
            <p:cNvSpPr>
              <a:spLocks noChangeArrowheads="1"/>
            </p:cNvSpPr>
            <p:nvPr userDrawn="1"/>
          </p:nvSpPr>
          <p:spPr bwMode="auto">
            <a:xfrm>
              <a:off x="906463" y="404813"/>
              <a:ext cx="74612" cy="30321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9"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0" name="Rectangle 9"/>
            <p:cNvSpPr>
              <a:spLocks noChangeArrowheads="1"/>
            </p:cNvSpPr>
            <p:nvPr userDrawn="1"/>
          </p:nvSpPr>
          <p:spPr bwMode="auto">
            <a:xfrm>
              <a:off x="1257300" y="482601"/>
              <a:ext cx="74612" cy="225425"/>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1" name="Rectangle 10"/>
            <p:cNvSpPr>
              <a:spLocks noChangeArrowheads="1"/>
            </p:cNvSpPr>
            <p:nvPr userDrawn="1"/>
          </p:nvSpPr>
          <p:spPr bwMode="auto">
            <a:xfrm>
              <a:off x="1257300" y="404813"/>
              <a:ext cx="74612" cy="5080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2"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3"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4"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5"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grpSp>
    </p:spTree>
    <p:extLst>
      <p:ext uri="{BB962C8B-B14F-4D97-AF65-F5344CB8AC3E}">
        <p14:creationId xmlns:p14="http://schemas.microsoft.com/office/powerpoint/2010/main" val="32465572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A Negro">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726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A Blanco">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159513"/>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RA Verde Claro">
    <p:bg bwMode="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49632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3"/>
            </p:custDataLst>
            <p:extLst>
              <p:ext uri="{D42A27DB-BD31-4B8C-83A1-F6EECF244321}">
                <p14:modId xmlns:p14="http://schemas.microsoft.com/office/powerpoint/2010/main" val="316905010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122" name="think-cell Slide" r:id="rId14" imgW="270" imgH="270" progId="TCLayout.ActiveDocument.1">
                  <p:embed/>
                </p:oleObj>
              </mc:Choice>
              <mc:Fallback>
                <p:oleObj name="think-cell Slide" r:id="rId14" imgW="270" imgH="270" progId="TCLayout.ActiveDocument.1">
                  <p:embed/>
                  <p:pic>
                    <p:nvPicPr>
                      <p:cNvPr id="4" name="Object 3" hidden="1"/>
                      <p:cNvPicPr/>
                      <p:nvPr/>
                    </p:nvPicPr>
                    <p:blipFill>
                      <a:blip r:embed="rId15"/>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57583624"/>
      </p:ext>
    </p:extLst>
  </p:cSld>
  <p:clrMap bg1="lt1" tx1="dk1" bg2="lt2" tx2="dk2" accent1="accent1" accent2="accent2" accent3="accent3" accent4="accent4" accent5="accent5" accent6="accent6" hlink="hlink" folHlink="folHlink"/>
  <p:sldLayoutIdLst>
    <p:sldLayoutId id="2147483863" r:id="rId1"/>
    <p:sldLayoutId id="2147483867" r:id="rId2"/>
    <p:sldLayoutId id="2147483865" r:id="rId3"/>
    <p:sldLayoutId id="2147483871" r:id="rId4"/>
    <p:sldLayoutId id="2147483970" r:id="rId5"/>
    <p:sldLayoutId id="2147483826" r:id="rId6"/>
    <p:sldLayoutId id="2147483969" r:id="rId7"/>
    <p:sldLayoutId id="2147483862" r:id="rId8"/>
    <p:sldLayoutId id="2147483816" r:id="rId9"/>
    <p:sldLayoutId id="2147483817" r:id="rId10"/>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orient="horz" pos="2160" userDrawn="1">
          <p15:clr>
            <a:srgbClr val="F26B43"/>
          </p15:clr>
        </p15:guide>
        <p15:guide id="3" orient="horz" pos="4020" userDrawn="1">
          <p15:clr>
            <a:srgbClr val="F26B43"/>
          </p15:clr>
        </p15:guide>
        <p15:guide id="4" pos="316" userDrawn="1">
          <p15:clr>
            <a:srgbClr val="F26B43"/>
          </p15:clr>
        </p15:guide>
        <p15:guide id="5" pos="7364" userDrawn="1">
          <p15:clr>
            <a:srgbClr val="F26B43"/>
          </p15:clr>
        </p15:guide>
        <p15:guide id="6" orient="horz" pos="1071" userDrawn="1">
          <p15:clr>
            <a:srgbClr val="F26B43"/>
          </p15:clr>
        </p15:guide>
        <p15:guide id="7" orient="horz" pos="200" userDrawn="1">
          <p15:clr>
            <a:srgbClr val="F26B43"/>
          </p15:clr>
        </p15:guide>
        <p15:guide id="8" orient="horz" pos="4080" userDrawn="1">
          <p15:clr>
            <a:srgbClr val="F26B43"/>
          </p15:clr>
        </p15:guide>
        <p15:guide id="10" pos="4961" userDrawn="1">
          <p15:clr>
            <a:srgbClr val="F26B43"/>
          </p15:clr>
        </p15:guide>
        <p15:guide id="11" orient="horz" pos="236" userDrawn="1">
          <p15:clr>
            <a:srgbClr val="F26B43"/>
          </p15:clr>
        </p15:guide>
        <p15:guide id="12" pos="1363" userDrawn="1">
          <p15:clr>
            <a:srgbClr val="F26B43"/>
          </p15:clr>
        </p15:guide>
        <p15:guide id="13" pos="1516" userDrawn="1">
          <p15:clr>
            <a:srgbClr val="F26B43"/>
          </p15:clr>
        </p15:guide>
        <p15:guide id="14" pos="2560" userDrawn="1">
          <p15:clr>
            <a:srgbClr val="F26B43"/>
          </p15:clr>
        </p15:guide>
        <p15:guide id="15" pos="2711" userDrawn="1">
          <p15:clr>
            <a:srgbClr val="F26B43"/>
          </p15:clr>
        </p15:guide>
        <p15:guide id="16" pos="6160" userDrawn="1">
          <p15:clr>
            <a:srgbClr val="F26B43"/>
          </p15:clr>
        </p15:guide>
        <p15:guide id="17" pos="3764" userDrawn="1">
          <p15:clr>
            <a:srgbClr val="F26B43"/>
          </p15:clr>
        </p15:guide>
        <p15:guide id="18" pos="3916" userDrawn="1">
          <p15:clr>
            <a:srgbClr val="F26B43"/>
          </p15:clr>
        </p15:guide>
        <p15:guide id="19" pos="3840" userDrawn="1">
          <p15:clr>
            <a:srgbClr val="F26B43"/>
          </p15:clr>
        </p15:guide>
        <p15:guide id="20" pos="6312" userDrawn="1">
          <p15:clr>
            <a:srgbClr val="F26B43"/>
          </p15:clr>
        </p15:guide>
        <p15:guide id="21" orient="horz" pos="1049" userDrawn="1">
          <p15:clr>
            <a:srgbClr val="F26B43"/>
          </p15:clr>
        </p15:guide>
        <p15:guide id="22" orient="horz" pos="6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s-PE" dirty="0"/>
              <a:t>Septiembre 2020 </a:t>
            </a:r>
          </a:p>
        </p:txBody>
      </p:sp>
      <p:sp>
        <p:nvSpPr>
          <p:cNvPr id="11" name="Title 10"/>
          <p:cNvSpPr>
            <a:spLocks noGrp="1"/>
          </p:cNvSpPr>
          <p:nvPr>
            <p:ph type="ctrTitle"/>
          </p:nvPr>
        </p:nvSpPr>
        <p:spPr>
          <a:xfrm>
            <a:off x="501651" y="5895573"/>
            <a:ext cx="7941013" cy="464044"/>
          </a:xfrm>
        </p:spPr>
        <p:txBody>
          <a:bodyPr/>
          <a:lstStyle/>
          <a:p>
            <a:r>
              <a:rPr lang="es-PE" b="0" dirty="0"/>
              <a:t>Servicios</a:t>
            </a:r>
            <a:br>
              <a:rPr lang="es-PE" dirty="0"/>
            </a:br>
            <a:r>
              <a:rPr lang="es-AR" dirty="0"/>
              <a:t>Análisis de Código – Security Pipeline</a:t>
            </a:r>
          </a:p>
        </p:txBody>
      </p:sp>
      <p:pic>
        <p:nvPicPr>
          <p:cNvPr id="3074" name="Picture 2">
            <a:extLst>
              <a:ext uri="{FF2B5EF4-FFF2-40B4-BE49-F238E27FC236}">
                <a16:creationId xmlns:a16="http://schemas.microsoft.com/office/drawing/2014/main" id="{CE60E0EA-A2AB-4A61-8EFC-DEAF21070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169" y="709355"/>
            <a:ext cx="5418240" cy="541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1726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grpSp>
        <p:nvGrpSpPr>
          <p:cNvPr id="17" name="Grupo 16">
            <a:extLst>
              <a:ext uri="{FF2B5EF4-FFF2-40B4-BE49-F238E27FC236}">
                <a16:creationId xmlns:a16="http://schemas.microsoft.com/office/drawing/2014/main" id="{62904C64-7229-4BFD-BE58-10737D583389}"/>
              </a:ext>
            </a:extLst>
          </p:cNvPr>
          <p:cNvGrpSpPr/>
          <p:nvPr/>
        </p:nvGrpSpPr>
        <p:grpSpPr>
          <a:xfrm>
            <a:off x="3058022" y="3168622"/>
            <a:ext cx="1910038" cy="2038786"/>
            <a:chOff x="4902241" y="2303696"/>
            <a:chExt cx="1340652" cy="1340652"/>
          </a:xfrm>
        </p:grpSpPr>
        <p:pic>
          <p:nvPicPr>
            <p:cNvPr id="18" name="Picture 51" descr="Data Server Icon of Isometric style - Available in SVG, PNG, EPS ...">
              <a:extLst>
                <a:ext uri="{FF2B5EF4-FFF2-40B4-BE49-F238E27FC236}">
                  <a16:creationId xmlns:a16="http://schemas.microsoft.com/office/drawing/2014/main" id="{CCBB6724-03B2-411F-952E-B29946012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41" y="2303696"/>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a:extLst>
                <a:ext uri="{FF2B5EF4-FFF2-40B4-BE49-F238E27FC236}">
                  <a16:creationId xmlns:a16="http://schemas.microsoft.com/office/drawing/2014/main" id="{2CB6EC05-CF9B-4235-92CA-C8C55D218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64" y="2561707"/>
              <a:ext cx="1145229" cy="8246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20" name="CuadroTexto 19">
            <a:extLst>
              <a:ext uri="{FF2B5EF4-FFF2-40B4-BE49-F238E27FC236}">
                <a16:creationId xmlns:a16="http://schemas.microsoft.com/office/drawing/2014/main" id="{E662B800-971E-40AB-B192-D1C064158FF6}"/>
              </a:ext>
            </a:extLst>
          </p:cNvPr>
          <p:cNvSpPr txBox="1"/>
          <p:nvPr/>
        </p:nvSpPr>
        <p:spPr>
          <a:xfrm>
            <a:off x="5169968" y="2946719"/>
            <a:ext cx="1910038" cy="369332"/>
          </a:xfrm>
          <a:prstGeom prst="rect">
            <a:avLst/>
          </a:prstGeom>
          <a:noFill/>
        </p:spPr>
        <p:txBody>
          <a:bodyPr wrap="square" rtlCol="0">
            <a:spAutoFit/>
          </a:bodyPr>
          <a:lstStyle/>
          <a:p>
            <a:r>
              <a:rPr lang="es-AR" dirty="0">
                <a:solidFill>
                  <a:schemeClr val="bg1"/>
                </a:solidFill>
              </a:rPr>
              <a:t>1. Do </a:t>
            </a:r>
            <a:r>
              <a:rPr lang="es-AR" dirty="0" err="1">
                <a:solidFill>
                  <a:schemeClr val="bg1"/>
                </a:solidFill>
              </a:rPr>
              <a:t>SAST</a:t>
            </a:r>
            <a:endParaRPr lang="es-AR" dirty="0">
              <a:solidFill>
                <a:schemeClr val="bg1"/>
              </a:solidFill>
            </a:endParaRPr>
          </a:p>
        </p:txBody>
      </p:sp>
      <p:grpSp>
        <p:nvGrpSpPr>
          <p:cNvPr id="21" name="Grupo 20">
            <a:extLst>
              <a:ext uri="{FF2B5EF4-FFF2-40B4-BE49-F238E27FC236}">
                <a16:creationId xmlns:a16="http://schemas.microsoft.com/office/drawing/2014/main" id="{8B362ABD-CA73-49E1-94AB-04307C74C819}"/>
              </a:ext>
            </a:extLst>
          </p:cNvPr>
          <p:cNvGrpSpPr/>
          <p:nvPr/>
        </p:nvGrpSpPr>
        <p:grpSpPr>
          <a:xfrm>
            <a:off x="7223942" y="3262114"/>
            <a:ext cx="1765691" cy="1841657"/>
            <a:chOff x="10035407" y="4234213"/>
            <a:chExt cx="1906002" cy="2012339"/>
          </a:xfrm>
        </p:grpSpPr>
        <p:pic>
          <p:nvPicPr>
            <p:cNvPr id="22" name="Picture 51" descr="Data Server Icon of Isometric style - Available in SVG, PNG, EPS ...">
              <a:extLst>
                <a:ext uri="{FF2B5EF4-FFF2-40B4-BE49-F238E27FC236}">
                  <a16:creationId xmlns:a16="http://schemas.microsoft.com/office/drawing/2014/main" id="{334A674B-9ECE-4C16-BF5C-C81468635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407" y="4234213"/>
              <a:ext cx="1906002" cy="19060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a:extLst>
                <a:ext uri="{FF2B5EF4-FFF2-40B4-BE49-F238E27FC236}">
                  <a16:creationId xmlns:a16="http://schemas.microsoft.com/office/drawing/2014/main" id="{F1184295-C5EF-4D92-9899-555E6DE7D4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528"/>
            <a:stretch/>
          </p:blipFill>
          <p:spPr bwMode="auto">
            <a:xfrm>
              <a:off x="10344215" y="5597433"/>
              <a:ext cx="597356" cy="57224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4" name="Picture 4">
              <a:extLst>
                <a:ext uri="{FF2B5EF4-FFF2-40B4-BE49-F238E27FC236}">
                  <a16:creationId xmlns:a16="http://schemas.microsoft.com/office/drawing/2014/main" id="{C879BD31-C53E-4EEC-A648-780296388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7985" y="4515542"/>
              <a:ext cx="829692" cy="33166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5" name="Picture 5">
              <a:extLst>
                <a:ext uri="{FF2B5EF4-FFF2-40B4-BE49-F238E27FC236}">
                  <a16:creationId xmlns:a16="http://schemas.microsoft.com/office/drawing/2014/main" id="{0F873EE0-41B8-4137-94C8-B006654734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1571" y="4746274"/>
              <a:ext cx="682580" cy="6498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6" name="Imagen 25">
              <a:extLst>
                <a:ext uri="{FF2B5EF4-FFF2-40B4-BE49-F238E27FC236}">
                  <a16:creationId xmlns:a16="http://schemas.microsoft.com/office/drawing/2014/main" id="{E93EE309-5CEA-4FAB-BB87-E34CB5C466CF}"/>
                </a:ext>
              </a:extLst>
            </p:cNvPr>
            <p:cNvPicPr>
              <a:picLocks noChangeAspect="1"/>
            </p:cNvPicPr>
            <p:nvPr/>
          </p:nvPicPr>
          <p:blipFill>
            <a:blip r:embed="rId7"/>
            <a:stretch>
              <a:fillRect/>
            </a:stretch>
          </p:blipFill>
          <p:spPr>
            <a:xfrm>
              <a:off x="11159271" y="5705788"/>
              <a:ext cx="564438" cy="540764"/>
            </a:xfrm>
            <a:prstGeom prst="rect">
              <a:avLst/>
            </a:prstGeom>
          </p:spPr>
        </p:pic>
      </p:grpSp>
      <p:cxnSp>
        <p:nvCxnSpPr>
          <p:cNvPr id="27" name="Conector recto de flecha 26">
            <a:extLst>
              <a:ext uri="{FF2B5EF4-FFF2-40B4-BE49-F238E27FC236}">
                <a16:creationId xmlns:a16="http://schemas.microsoft.com/office/drawing/2014/main" id="{C11BFD5E-4934-48AF-8399-B4E9E32C6069}"/>
              </a:ext>
            </a:extLst>
          </p:cNvPr>
          <p:cNvCxnSpPr>
            <a:cxnSpLocks/>
          </p:cNvCxnSpPr>
          <p:nvPr/>
        </p:nvCxnSpPr>
        <p:spPr>
          <a:xfrm>
            <a:off x="5169968" y="3584813"/>
            <a:ext cx="165071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CF2A1BFA-CE87-4708-89F2-7FB10E406C2C}"/>
              </a:ext>
            </a:extLst>
          </p:cNvPr>
          <p:cNvSpPr txBox="1"/>
          <p:nvPr/>
        </p:nvSpPr>
        <p:spPr>
          <a:xfrm>
            <a:off x="5196251" y="3755018"/>
            <a:ext cx="1910038" cy="369332"/>
          </a:xfrm>
          <a:prstGeom prst="rect">
            <a:avLst/>
          </a:prstGeom>
          <a:noFill/>
        </p:spPr>
        <p:txBody>
          <a:bodyPr wrap="square" rtlCol="0">
            <a:spAutoFit/>
          </a:bodyPr>
          <a:lstStyle/>
          <a:p>
            <a:r>
              <a:rPr lang="es-AR" dirty="0">
                <a:solidFill>
                  <a:schemeClr val="bg1"/>
                </a:solidFill>
              </a:rPr>
              <a:t>2. </a:t>
            </a:r>
            <a:r>
              <a:rPr lang="es-AR" dirty="0" err="1">
                <a:solidFill>
                  <a:schemeClr val="bg1"/>
                </a:solidFill>
              </a:rPr>
              <a:t>Send</a:t>
            </a:r>
            <a:r>
              <a:rPr lang="es-AR" dirty="0">
                <a:solidFill>
                  <a:schemeClr val="bg1"/>
                </a:solidFill>
              </a:rPr>
              <a:t> </a:t>
            </a:r>
            <a:r>
              <a:rPr lang="es-AR" dirty="0" err="1">
                <a:solidFill>
                  <a:schemeClr val="bg1"/>
                </a:solidFill>
              </a:rPr>
              <a:t>Results</a:t>
            </a:r>
            <a:endParaRPr lang="es-AR" dirty="0">
              <a:solidFill>
                <a:schemeClr val="bg1"/>
              </a:solidFill>
            </a:endParaRPr>
          </a:p>
        </p:txBody>
      </p:sp>
      <p:cxnSp>
        <p:nvCxnSpPr>
          <p:cNvPr id="29" name="Conector recto de flecha 28">
            <a:extLst>
              <a:ext uri="{FF2B5EF4-FFF2-40B4-BE49-F238E27FC236}">
                <a16:creationId xmlns:a16="http://schemas.microsoft.com/office/drawing/2014/main" id="{FED768A0-517C-4845-BC82-A5B3AC8A9918}"/>
              </a:ext>
            </a:extLst>
          </p:cNvPr>
          <p:cNvCxnSpPr>
            <a:cxnSpLocks/>
          </p:cNvCxnSpPr>
          <p:nvPr/>
        </p:nvCxnSpPr>
        <p:spPr>
          <a:xfrm flipH="1" flipV="1">
            <a:off x="5196251" y="4339222"/>
            <a:ext cx="1624432" cy="31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88FBC49D-9179-4F9A-9C37-A3F37BE0BFBB}"/>
              </a:ext>
            </a:extLst>
          </p:cNvPr>
          <p:cNvSpPr txBox="1"/>
          <p:nvPr/>
        </p:nvSpPr>
        <p:spPr>
          <a:xfrm>
            <a:off x="5169968" y="4697280"/>
            <a:ext cx="1910038"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Destroy</a:t>
            </a:r>
            <a:r>
              <a:rPr lang="es-AR" dirty="0">
                <a:solidFill>
                  <a:schemeClr val="bg1"/>
                </a:solidFill>
              </a:rPr>
              <a:t> </a:t>
            </a:r>
            <a:r>
              <a:rPr lang="es-AR" dirty="0" err="1">
                <a:solidFill>
                  <a:schemeClr val="bg1"/>
                </a:solidFill>
              </a:rPr>
              <a:t>SAST</a:t>
            </a:r>
            <a:endParaRPr lang="es-AR" dirty="0">
              <a:solidFill>
                <a:schemeClr val="bg1"/>
              </a:solidFill>
            </a:endParaRPr>
          </a:p>
        </p:txBody>
      </p:sp>
      <p:cxnSp>
        <p:nvCxnSpPr>
          <p:cNvPr id="31" name="Conector recto de flecha 30">
            <a:extLst>
              <a:ext uri="{FF2B5EF4-FFF2-40B4-BE49-F238E27FC236}">
                <a16:creationId xmlns:a16="http://schemas.microsoft.com/office/drawing/2014/main" id="{C156B952-4F60-4EBC-B8CF-3057F8288BCA}"/>
              </a:ext>
            </a:extLst>
          </p:cNvPr>
          <p:cNvCxnSpPr>
            <a:cxnSpLocks/>
          </p:cNvCxnSpPr>
          <p:nvPr/>
        </p:nvCxnSpPr>
        <p:spPr>
          <a:xfrm>
            <a:off x="5169968" y="5335374"/>
            <a:ext cx="165071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015663"/>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Se realiza el escaneo de código y el orquestador consolida los resultados</a:t>
            </a:r>
          </a:p>
          <a:p>
            <a:pPr marL="342900" indent="-342900">
              <a:buFont typeface="Arial" panose="020B0604020202020204" pitchFamily="34" charset="0"/>
              <a:buChar char="•"/>
            </a:pPr>
            <a:r>
              <a:rPr lang="es-AR" sz="2000" dirty="0" err="1">
                <a:solidFill>
                  <a:schemeClr val="bg1"/>
                </a:solidFill>
              </a:rPr>
              <a:t>SAST</a:t>
            </a:r>
            <a:r>
              <a:rPr lang="es-AR" sz="2000" dirty="0">
                <a:solidFill>
                  <a:schemeClr val="bg1"/>
                </a:solidFill>
              </a:rPr>
              <a:t> flexible, utilización de herramientas open </a:t>
            </a:r>
            <a:r>
              <a:rPr lang="es-AR" sz="2000" dirty="0" err="1">
                <a:solidFill>
                  <a:schemeClr val="bg1"/>
                </a:solidFill>
              </a:rPr>
              <a:t>source</a:t>
            </a:r>
            <a:r>
              <a:rPr lang="es-AR" sz="2000" dirty="0">
                <a:solidFill>
                  <a:schemeClr val="bg1"/>
                </a:solidFill>
              </a:rPr>
              <a:t> o propietarias</a:t>
            </a:r>
          </a:p>
          <a:p>
            <a:pPr marL="342900" indent="-342900">
              <a:buFont typeface="Arial" panose="020B0604020202020204" pitchFamily="34" charset="0"/>
              <a:buChar char="•"/>
            </a:pPr>
            <a:r>
              <a:rPr lang="es-AR" sz="2000" dirty="0">
                <a:solidFill>
                  <a:schemeClr val="bg1"/>
                </a:solidFill>
              </a:rPr>
              <a:t>Posibilidad de escritura de reglas con </a:t>
            </a:r>
            <a:r>
              <a:rPr lang="es-AR" sz="2000" dirty="0" err="1">
                <a:solidFill>
                  <a:schemeClr val="bg1"/>
                </a:solidFill>
              </a:rPr>
              <a:t>Sonarqube</a:t>
            </a:r>
            <a:endParaRPr lang="es-AR" sz="2000" dirty="0">
              <a:solidFill>
                <a:schemeClr val="bg1"/>
              </a:solidFill>
            </a:endParaRPr>
          </a:p>
        </p:txBody>
      </p:sp>
      <p:sp>
        <p:nvSpPr>
          <p:cNvPr id="3" name="Rectángulo 2">
            <a:extLst>
              <a:ext uri="{FF2B5EF4-FFF2-40B4-BE49-F238E27FC236}">
                <a16:creationId xmlns:a16="http://schemas.microsoft.com/office/drawing/2014/main" id="{2A785B96-C0F4-47D0-8132-F8B9EF1752C9}"/>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647692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35" name="CuadroTexto 34">
            <a:extLst>
              <a:ext uri="{FF2B5EF4-FFF2-40B4-BE49-F238E27FC236}">
                <a16:creationId xmlns:a16="http://schemas.microsoft.com/office/drawing/2014/main" id="{B8E4A48A-B250-4DAA-8B8B-89325CDE2B9A}"/>
              </a:ext>
            </a:extLst>
          </p:cNvPr>
          <p:cNvSpPr txBox="1"/>
          <p:nvPr/>
        </p:nvSpPr>
        <p:spPr>
          <a:xfrm>
            <a:off x="3562278" y="2864590"/>
            <a:ext cx="3534512" cy="369332"/>
          </a:xfrm>
          <a:prstGeom prst="rect">
            <a:avLst/>
          </a:prstGeom>
          <a:noFill/>
        </p:spPr>
        <p:txBody>
          <a:bodyPr wrap="square" rtlCol="0">
            <a:spAutoFit/>
          </a:bodyPr>
          <a:lstStyle/>
          <a:p>
            <a:r>
              <a:rPr lang="es-AR" dirty="0">
                <a:solidFill>
                  <a:schemeClr val="bg1"/>
                </a:solidFill>
              </a:rPr>
              <a:t>1. Post </a:t>
            </a:r>
            <a:r>
              <a:rPr lang="es-AR" dirty="0" err="1">
                <a:solidFill>
                  <a:schemeClr val="bg1"/>
                </a:solidFill>
              </a:rPr>
              <a:t>SAST</a:t>
            </a:r>
            <a:r>
              <a:rPr lang="es-AR" dirty="0">
                <a:solidFill>
                  <a:schemeClr val="bg1"/>
                </a:solidFill>
              </a:rPr>
              <a:t> </a:t>
            </a:r>
            <a:r>
              <a:rPr lang="es-AR" dirty="0" err="1">
                <a:solidFill>
                  <a:schemeClr val="bg1"/>
                </a:solidFill>
              </a:rPr>
              <a:t>Results</a:t>
            </a:r>
            <a:endParaRPr lang="es-AR" dirty="0">
              <a:solidFill>
                <a:schemeClr val="bg1"/>
              </a:solidFill>
            </a:endParaRPr>
          </a:p>
        </p:txBody>
      </p:sp>
      <p:cxnSp>
        <p:nvCxnSpPr>
          <p:cNvPr id="36" name="Conector recto de flecha 35">
            <a:extLst>
              <a:ext uri="{FF2B5EF4-FFF2-40B4-BE49-F238E27FC236}">
                <a16:creationId xmlns:a16="http://schemas.microsoft.com/office/drawing/2014/main" id="{E08B84C1-FD86-457C-BF18-DCD65D7165A0}"/>
              </a:ext>
            </a:extLst>
          </p:cNvPr>
          <p:cNvCxnSpPr>
            <a:cxnSpLocks/>
          </p:cNvCxnSpPr>
          <p:nvPr/>
        </p:nvCxnSpPr>
        <p:spPr>
          <a:xfrm>
            <a:off x="3562279" y="3454490"/>
            <a:ext cx="242487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F0C96F33-AAB3-469B-BE9B-959399F96512}"/>
              </a:ext>
            </a:extLst>
          </p:cNvPr>
          <p:cNvSpPr txBox="1"/>
          <p:nvPr/>
        </p:nvSpPr>
        <p:spPr>
          <a:xfrm>
            <a:off x="3622019" y="3741611"/>
            <a:ext cx="2805818" cy="369332"/>
          </a:xfrm>
          <a:prstGeom prst="rect">
            <a:avLst/>
          </a:prstGeom>
          <a:noFill/>
        </p:spPr>
        <p:txBody>
          <a:bodyPr wrap="square" rtlCol="0">
            <a:spAutoFit/>
          </a:bodyPr>
          <a:lstStyle/>
          <a:p>
            <a:r>
              <a:rPr lang="es-AR" dirty="0">
                <a:solidFill>
                  <a:schemeClr val="bg1"/>
                </a:solidFill>
              </a:rPr>
              <a:t>2. Do </a:t>
            </a:r>
            <a:r>
              <a:rPr lang="es-AR" dirty="0" err="1">
                <a:solidFill>
                  <a:schemeClr val="bg1"/>
                </a:solidFill>
              </a:rPr>
              <a:t>DAST</a:t>
            </a:r>
            <a:endParaRPr lang="es-AR" dirty="0">
              <a:solidFill>
                <a:schemeClr val="bg1"/>
              </a:solidFill>
            </a:endParaRPr>
          </a:p>
        </p:txBody>
      </p:sp>
      <p:cxnSp>
        <p:nvCxnSpPr>
          <p:cNvPr id="38" name="Conector recto de flecha 37">
            <a:extLst>
              <a:ext uri="{FF2B5EF4-FFF2-40B4-BE49-F238E27FC236}">
                <a16:creationId xmlns:a16="http://schemas.microsoft.com/office/drawing/2014/main" id="{6F1FE07C-0B17-406D-9F9C-1B7F64077CA0}"/>
              </a:ext>
            </a:extLst>
          </p:cNvPr>
          <p:cNvCxnSpPr>
            <a:cxnSpLocks/>
          </p:cNvCxnSpPr>
          <p:nvPr/>
        </p:nvCxnSpPr>
        <p:spPr>
          <a:xfrm>
            <a:off x="3562278" y="4324567"/>
            <a:ext cx="242487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73B3DFD9-A0A8-4CCB-AA43-E25A7F26048A}"/>
              </a:ext>
            </a:extLst>
          </p:cNvPr>
          <p:cNvCxnSpPr>
            <a:cxnSpLocks/>
          </p:cNvCxnSpPr>
          <p:nvPr/>
        </p:nvCxnSpPr>
        <p:spPr>
          <a:xfrm>
            <a:off x="7757347" y="3941320"/>
            <a:ext cx="20172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AF26E35F-E8DC-42C8-ABB5-9CD36ADD5AED}"/>
              </a:ext>
            </a:extLst>
          </p:cNvPr>
          <p:cNvSpPr txBox="1"/>
          <p:nvPr/>
        </p:nvSpPr>
        <p:spPr>
          <a:xfrm>
            <a:off x="7505601" y="3249715"/>
            <a:ext cx="2805818"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Scan</a:t>
            </a:r>
            <a:r>
              <a:rPr lang="es-AR" dirty="0">
                <a:solidFill>
                  <a:schemeClr val="bg1"/>
                </a:solidFill>
              </a:rPr>
              <a:t> </a:t>
            </a:r>
            <a:r>
              <a:rPr lang="es-AR" dirty="0" err="1">
                <a:solidFill>
                  <a:schemeClr val="bg1"/>
                </a:solidFill>
              </a:rPr>
              <a:t>DAST</a:t>
            </a:r>
            <a:endParaRPr lang="es-AR" dirty="0">
              <a:solidFill>
                <a:schemeClr val="bg1"/>
              </a:solidFill>
            </a:endParaRPr>
          </a:p>
        </p:txBody>
      </p:sp>
      <p:sp>
        <p:nvSpPr>
          <p:cNvPr id="51" name="CuadroTexto 50">
            <a:extLst>
              <a:ext uri="{FF2B5EF4-FFF2-40B4-BE49-F238E27FC236}">
                <a16:creationId xmlns:a16="http://schemas.microsoft.com/office/drawing/2014/main" id="{E8699420-CDFA-4534-AB96-D67CF82CFBA3}"/>
              </a:ext>
            </a:extLst>
          </p:cNvPr>
          <p:cNvSpPr txBox="1"/>
          <p:nvPr/>
        </p:nvSpPr>
        <p:spPr>
          <a:xfrm>
            <a:off x="3562278" y="4753154"/>
            <a:ext cx="2805818" cy="369332"/>
          </a:xfrm>
          <a:prstGeom prst="rect">
            <a:avLst/>
          </a:prstGeom>
          <a:noFill/>
        </p:spPr>
        <p:txBody>
          <a:bodyPr wrap="square" rtlCol="0">
            <a:spAutoFit/>
          </a:bodyPr>
          <a:lstStyle/>
          <a:p>
            <a:r>
              <a:rPr lang="es-AR" dirty="0">
                <a:solidFill>
                  <a:schemeClr val="bg1"/>
                </a:solidFill>
              </a:rPr>
              <a:t>4. </a:t>
            </a:r>
            <a:r>
              <a:rPr lang="es-AR" dirty="0" err="1">
                <a:solidFill>
                  <a:schemeClr val="bg1"/>
                </a:solidFill>
              </a:rPr>
              <a:t>Destroy</a:t>
            </a:r>
            <a:endParaRPr lang="es-AR" dirty="0">
              <a:solidFill>
                <a:schemeClr val="bg1"/>
              </a:solidFill>
            </a:endParaRPr>
          </a:p>
        </p:txBody>
      </p:sp>
      <p:cxnSp>
        <p:nvCxnSpPr>
          <p:cNvPr id="52" name="Conector recto de flecha 51">
            <a:extLst>
              <a:ext uri="{FF2B5EF4-FFF2-40B4-BE49-F238E27FC236}">
                <a16:creationId xmlns:a16="http://schemas.microsoft.com/office/drawing/2014/main" id="{48D40F22-90B2-4B11-B4D5-BE9B3979F195}"/>
              </a:ext>
            </a:extLst>
          </p:cNvPr>
          <p:cNvCxnSpPr>
            <a:cxnSpLocks/>
          </p:cNvCxnSpPr>
          <p:nvPr/>
        </p:nvCxnSpPr>
        <p:spPr>
          <a:xfrm>
            <a:off x="1331240" y="5378114"/>
            <a:ext cx="94130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1" descr="Data Server Icon of Isometric style - Available in SVG, PNG, EPS ...">
            <a:extLst>
              <a:ext uri="{FF2B5EF4-FFF2-40B4-BE49-F238E27FC236}">
                <a16:creationId xmlns:a16="http://schemas.microsoft.com/office/drawing/2014/main" id="{AAD6BCF5-6006-492B-832B-AFFE03FD7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541" y="2812555"/>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5">
            <a:extLst>
              <a:ext uri="{FF2B5EF4-FFF2-40B4-BE49-F238E27FC236}">
                <a16:creationId xmlns:a16="http://schemas.microsoft.com/office/drawing/2014/main" id="{37CEC1EC-306A-46D3-B171-9CA643FE2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962" y="3204923"/>
            <a:ext cx="1631617" cy="12540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 name="Picture 51" descr="Data Server Icon of Isometric style - Available in SVG, PNG, EPS ...">
            <a:extLst>
              <a:ext uri="{FF2B5EF4-FFF2-40B4-BE49-F238E27FC236}">
                <a16:creationId xmlns:a16="http://schemas.microsoft.com/office/drawing/2014/main" id="{9535AA33-B96D-4D74-92F2-D453E4F3C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39" y="2800567"/>
            <a:ext cx="1910038" cy="203878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upo 40">
            <a:extLst>
              <a:ext uri="{FF2B5EF4-FFF2-40B4-BE49-F238E27FC236}">
                <a16:creationId xmlns:a16="http://schemas.microsoft.com/office/drawing/2014/main" id="{B5D3A5C8-DE53-47B1-9DC9-5BF46EDFEFF2}"/>
              </a:ext>
            </a:extLst>
          </p:cNvPr>
          <p:cNvGrpSpPr/>
          <p:nvPr/>
        </p:nvGrpSpPr>
        <p:grpSpPr>
          <a:xfrm>
            <a:off x="5165417" y="3358744"/>
            <a:ext cx="2310219" cy="1588637"/>
            <a:chOff x="3428694" y="4452118"/>
            <a:chExt cx="1572663" cy="1154112"/>
          </a:xfrm>
        </p:grpSpPr>
        <p:sp>
          <p:nvSpPr>
            <p:cNvPr id="43" name="CuadroTexto 42">
              <a:extLst>
                <a:ext uri="{FF2B5EF4-FFF2-40B4-BE49-F238E27FC236}">
                  <a16:creationId xmlns:a16="http://schemas.microsoft.com/office/drawing/2014/main" id="{82B5EBB5-F473-4F28-BFA6-EAE7AB5062F6}"/>
                </a:ext>
              </a:extLst>
            </p:cNvPr>
            <p:cNvSpPr txBox="1"/>
            <p:nvPr/>
          </p:nvSpPr>
          <p:spPr>
            <a:xfrm>
              <a:off x="3428694" y="5337918"/>
              <a:ext cx="1572663" cy="268312"/>
            </a:xfrm>
            <a:prstGeom prst="rect">
              <a:avLst/>
            </a:prstGeom>
            <a:noFill/>
          </p:spPr>
          <p:txBody>
            <a:bodyPr wrap="square">
              <a:spAutoFit/>
            </a:bodyPr>
            <a:lstStyle/>
            <a:p>
              <a:endParaRPr lang="es-AR" dirty="0">
                <a:solidFill>
                  <a:schemeClr val="bg1"/>
                </a:solidFill>
              </a:endParaRPr>
            </a:p>
          </p:txBody>
        </p:sp>
        <p:pic>
          <p:nvPicPr>
            <p:cNvPr id="42" name="Picture 4">
              <a:extLst>
                <a:ext uri="{FF2B5EF4-FFF2-40B4-BE49-F238E27FC236}">
                  <a16:creationId xmlns:a16="http://schemas.microsoft.com/office/drawing/2014/main" id="{CDA83547-3BD1-4899-ADF7-1D5C254F7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608" y="4452118"/>
              <a:ext cx="844334" cy="989486"/>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51" descr="Data Server Icon of Isometric style - Available in SVG, PNG, EPS ...">
            <a:extLst>
              <a:ext uri="{FF2B5EF4-FFF2-40B4-BE49-F238E27FC236}">
                <a16:creationId xmlns:a16="http://schemas.microsoft.com/office/drawing/2014/main" id="{517E7878-5C31-4730-863F-93494512F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807" y="2831919"/>
            <a:ext cx="1910038" cy="203878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upo 45">
            <a:extLst>
              <a:ext uri="{FF2B5EF4-FFF2-40B4-BE49-F238E27FC236}">
                <a16:creationId xmlns:a16="http://schemas.microsoft.com/office/drawing/2014/main" id="{46109518-8152-43CE-A2C1-59C0B9A53C60}"/>
              </a:ext>
            </a:extLst>
          </p:cNvPr>
          <p:cNvGrpSpPr/>
          <p:nvPr/>
        </p:nvGrpSpPr>
        <p:grpSpPr>
          <a:xfrm>
            <a:off x="10098774" y="3356120"/>
            <a:ext cx="1291080" cy="1269284"/>
            <a:chOff x="9699813" y="3155636"/>
            <a:chExt cx="1460305" cy="1602827"/>
          </a:xfrm>
        </p:grpSpPr>
        <p:pic>
          <p:nvPicPr>
            <p:cNvPr id="47" name="Picture 41" descr="Kubernetes - Wikipedia">
              <a:extLst>
                <a:ext uri="{FF2B5EF4-FFF2-40B4-BE49-F238E27FC236}">
                  <a16:creationId xmlns:a16="http://schemas.microsoft.com/office/drawing/2014/main" id="{0B43808C-43B7-4876-9609-F9695C27E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264" y="3155636"/>
              <a:ext cx="751854" cy="72989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
              <a:extLst>
                <a:ext uri="{FF2B5EF4-FFF2-40B4-BE49-F238E27FC236}">
                  <a16:creationId xmlns:a16="http://schemas.microsoft.com/office/drawing/2014/main" id="{6BC1B112-AC25-4FA4-BCF9-CAE15981FF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9813" y="3826529"/>
              <a:ext cx="1011887" cy="93193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10" name="Rectángulo 9">
            <a:extLst>
              <a:ext uri="{FF2B5EF4-FFF2-40B4-BE49-F238E27FC236}">
                <a16:creationId xmlns:a16="http://schemas.microsoft.com/office/drawing/2014/main" id="{1677C85D-EA35-4700-B49F-249B331DDA7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1" name="CuadroTexto 10">
            <a:extLst>
              <a:ext uri="{FF2B5EF4-FFF2-40B4-BE49-F238E27FC236}">
                <a16:creationId xmlns:a16="http://schemas.microsoft.com/office/drawing/2014/main" id="{DF83C8F6-9A6B-4BED-8BEC-6A312B658372}"/>
              </a:ext>
            </a:extLst>
          </p:cNvPr>
          <p:cNvSpPr txBox="1"/>
          <p:nvPr/>
        </p:nvSpPr>
        <p:spPr>
          <a:xfrm>
            <a:off x="91674" y="1701543"/>
            <a:ext cx="10007100" cy="707886"/>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Se realiza el escaneo dinámico y el orquestador consolida los resultados</a:t>
            </a:r>
          </a:p>
          <a:p>
            <a:pPr marL="342900" indent="-342900">
              <a:buFont typeface="Arial" panose="020B0604020202020204" pitchFamily="34" charset="0"/>
              <a:buChar char="•"/>
            </a:pPr>
            <a:r>
              <a:rPr lang="es-AR" sz="2000" dirty="0" err="1">
                <a:solidFill>
                  <a:schemeClr val="bg1"/>
                </a:solidFill>
              </a:rPr>
              <a:t>DAST</a:t>
            </a:r>
            <a:r>
              <a:rPr lang="es-AR" sz="2000" dirty="0">
                <a:solidFill>
                  <a:schemeClr val="bg1"/>
                </a:solidFill>
              </a:rPr>
              <a:t> flexible, utilización de herramientas open </a:t>
            </a:r>
            <a:r>
              <a:rPr lang="es-AR" sz="2000" dirty="0" err="1">
                <a:solidFill>
                  <a:schemeClr val="bg1"/>
                </a:solidFill>
              </a:rPr>
              <a:t>source</a:t>
            </a:r>
            <a:r>
              <a:rPr lang="es-AR" sz="2000" dirty="0">
                <a:solidFill>
                  <a:schemeClr val="bg1"/>
                </a:solidFill>
              </a:rPr>
              <a:t> o propietarias como Nessus y </a:t>
            </a:r>
            <a:r>
              <a:rPr lang="es-AR" sz="2000" dirty="0" err="1">
                <a:solidFill>
                  <a:schemeClr val="bg1"/>
                </a:solidFill>
              </a:rPr>
              <a:t>Acunetix</a:t>
            </a:r>
            <a:endParaRPr lang="es-AR" sz="2000" dirty="0">
              <a:solidFill>
                <a:schemeClr val="bg1"/>
              </a:solidFill>
            </a:endParaRPr>
          </a:p>
        </p:txBody>
      </p:sp>
    </p:spTree>
    <p:extLst>
      <p:ext uri="{BB962C8B-B14F-4D97-AF65-F5344CB8AC3E}">
        <p14:creationId xmlns:p14="http://schemas.microsoft.com/office/powerpoint/2010/main" val="3491643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323439"/>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Consolidación de vulnerabilidades en una única base de datos</a:t>
            </a:r>
          </a:p>
          <a:p>
            <a:pPr marL="342900" indent="-342900">
              <a:buFont typeface="Arial" panose="020B0604020202020204" pitchFamily="34" charset="0"/>
              <a:buChar char="•"/>
            </a:pPr>
            <a:r>
              <a:rPr lang="es-AR" sz="2000" dirty="0">
                <a:solidFill>
                  <a:schemeClr val="bg1"/>
                </a:solidFill>
              </a:rPr>
              <a:t>Consulta de resultados en </a:t>
            </a:r>
            <a:r>
              <a:rPr lang="es-AR" sz="2000" dirty="0" err="1">
                <a:solidFill>
                  <a:schemeClr val="bg1"/>
                </a:solidFill>
              </a:rPr>
              <a:t>dashboards</a:t>
            </a:r>
            <a:r>
              <a:rPr lang="es-AR" sz="2000" dirty="0">
                <a:solidFill>
                  <a:schemeClr val="bg1"/>
                </a:solidFill>
              </a:rPr>
              <a:t> personalizables</a:t>
            </a:r>
          </a:p>
          <a:p>
            <a:pPr marL="342900" indent="-342900">
              <a:buFont typeface="Arial" panose="020B0604020202020204" pitchFamily="34" charset="0"/>
              <a:buChar char="•"/>
            </a:pPr>
            <a:r>
              <a:rPr lang="es-AR" sz="2000" dirty="0">
                <a:solidFill>
                  <a:schemeClr val="bg1"/>
                </a:solidFill>
              </a:rPr>
              <a:t>Creación de tickets</a:t>
            </a:r>
          </a:p>
          <a:p>
            <a:pPr marL="342900" indent="-342900">
              <a:buFont typeface="Arial" panose="020B0604020202020204" pitchFamily="34" charset="0"/>
              <a:buChar char="•"/>
            </a:pPr>
            <a:r>
              <a:rPr lang="es-AR" sz="2000" dirty="0">
                <a:solidFill>
                  <a:schemeClr val="bg1"/>
                </a:solidFill>
              </a:rPr>
              <a:t>Notificaciones en tiempo real</a:t>
            </a:r>
          </a:p>
        </p:txBody>
      </p:sp>
      <p:pic>
        <p:nvPicPr>
          <p:cNvPr id="54" name="Picture 51" descr="Data Server Icon of Isometric style - Available in SVG, PNG, EPS ...">
            <a:extLst>
              <a:ext uri="{FF2B5EF4-FFF2-40B4-BE49-F238E27FC236}">
                <a16:creationId xmlns:a16="http://schemas.microsoft.com/office/drawing/2014/main" id="{AAD6BCF5-6006-492B-832B-AFFE03FD7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82" y="2949574"/>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3AB618AB-A5C2-46F5-89F6-CE064E918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595" y="3636524"/>
            <a:ext cx="844334" cy="989486"/>
          </a:xfrm>
          <a:prstGeom prst="rect">
            <a:avLst/>
          </a:prstGeom>
          <a:noFill/>
          <a:extLst>
            <a:ext uri="{909E8E84-426E-40DD-AFC4-6F175D3DCCD1}">
              <a14:hiddenFill xmlns:a14="http://schemas.microsoft.com/office/drawing/2010/main">
                <a:solidFill>
                  <a:srgbClr val="FFFFFF"/>
                </a:solidFill>
              </a14:hiddenFill>
            </a:ext>
          </a:extLst>
        </p:spPr>
      </p:pic>
      <p:sp>
        <p:nvSpPr>
          <p:cNvPr id="62" name="CuadroTexto 61">
            <a:extLst>
              <a:ext uri="{FF2B5EF4-FFF2-40B4-BE49-F238E27FC236}">
                <a16:creationId xmlns:a16="http://schemas.microsoft.com/office/drawing/2014/main" id="{25022FA4-6511-42D6-8A54-B367177BD64D}"/>
              </a:ext>
            </a:extLst>
          </p:cNvPr>
          <p:cNvSpPr txBox="1"/>
          <p:nvPr/>
        </p:nvSpPr>
        <p:spPr>
          <a:xfrm>
            <a:off x="7159189" y="2566662"/>
            <a:ext cx="1910038" cy="369332"/>
          </a:xfrm>
          <a:prstGeom prst="rect">
            <a:avLst/>
          </a:prstGeom>
          <a:noFill/>
        </p:spPr>
        <p:txBody>
          <a:bodyPr wrap="square" rtlCol="0">
            <a:spAutoFit/>
          </a:bodyPr>
          <a:lstStyle/>
          <a:p>
            <a:pPr defTabSz="457200"/>
            <a:r>
              <a:rPr lang="es-AR" dirty="0">
                <a:solidFill>
                  <a:schemeClr val="bg1"/>
                </a:solidFill>
              </a:rPr>
              <a:t>1. </a:t>
            </a:r>
            <a:r>
              <a:rPr lang="es-AR" dirty="0" err="1">
                <a:solidFill>
                  <a:schemeClr val="bg1"/>
                </a:solidFill>
              </a:rPr>
              <a:t>Create</a:t>
            </a:r>
            <a:r>
              <a:rPr lang="es-AR" dirty="0">
                <a:solidFill>
                  <a:schemeClr val="bg1"/>
                </a:solidFill>
              </a:rPr>
              <a:t> Issues</a:t>
            </a:r>
          </a:p>
        </p:txBody>
      </p:sp>
      <p:cxnSp>
        <p:nvCxnSpPr>
          <p:cNvPr id="63" name="Conector recto de flecha 62">
            <a:extLst>
              <a:ext uri="{FF2B5EF4-FFF2-40B4-BE49-F238E27FC236}">
                <a16:creationId xmlns:a16="http://schemas.microsoft.com/office/drawing/2014/main" id="{1DC8A545-3676-43D7-8D05-D15FAE4BCBF7}"/>
              </a:ext>
            </a:extLst>
          </p:cNvPr>
          <p:cNvCxnSpPr>
            <a:cxnSpLocks/>
          </p:cNvCxnSpPr>
          <p:nvPr/>
        </p:nvCxnSpPr>
        <p:spPr>
          <a:xfrm>
            <a:off x="7291710" y="3509556"/>
            <a:ext cx="1650715" cy="0"/>
          </a:xfrm>
          <a:prstGeom prst="straightConnector1">
            <a:avLst/>
          </a:prstGeom>
          <a:noFill/>
          <a:ln w="9525" cap="rnd" cmpd="sng" algn="ctr">
            <a:solidFill>
              <a:sysClr val="window" lastClr="FFFFFF"/>
            </a:solidFill>
            <a:prstDash val="solid"/>
            <a:tailEnd type="triangle"/>
          </a:ln>
          <a:effectLst/>
        </p:spPr>
      </p:cxnSp>
      <p:cxnSp>
        <p:nvCxnSpPr>
          <p:cNvPr id="64" name="Conector recto de flecha 63">
            <a:extLst>
              <a:ext uri="{FF2B5EF4-FFF2-40B4-BE49-F238E27FC236}">
                <a16:creationId xmlns:a16="http://schemas.microsoft.com/office/drawing/2014/main" id="{205E54EC-8497-4D75-9704-C3B49C9C941F}"/>
              </a:ext>
            </a:extLst>
          </p:cNvPr>
          <p:cNvCxnSpPr>
            <a:cxnSpLocks/>
          </p:cNvCxnSpPr>
          <p:nvPr/>
        </p:nvCxnSpPr>
        <p:spPr>
          <a:xfrm>
            <a:off x="7368408" y="5249557"/>
            <a:ext cx="1650715" cy="0"/>
          </a:xfrm>
          <a:prstGeom prst="straightConnector1">
            <a:avLst/>
          </a:prstGeom>
          <a:noFill/>
          <a:ln w="9525" cap="rnd" cmpd="sng" algn="ctr">
            <a:solidFill>
              <a:sysClr val="window" lastClr="FFFFFF"/>
            </a:solidFill>
            <a:prstDash val="solid"/>
            <a:tailEnd type="triangle"/>
          </a:ln>
          <a:effectLst/>
        </p:spPr>
      </p:cxnSp>
      <p:sp>
        <p:nvSpPr>
          <p:cNvPr id="69" name="CuadroTexto 68">
            <a:extLst>
              <a:ext uri="{FF2B5EF4-FFF2-40B4-BE49-F238E27FC236}">
                <a16:creationId xmlns:a16="http://schemas.microsoft.com/office/drawing/2014/main" id="{C8DCB245-A12C-4B1C-9BB1-2F17FF1F8FDC}"/>
              </a:ext>
            </a:extLst>
          </p:cNvPr>
          <p:cNvSpPr txBox="1"/>
          <p:nvPr/>
        </p:nvSpPr>
        <p:spPr>
          <a:xfrm>
            <a:off x="7240636" y="4522324"/>
            <a:ext cx="1910038" cy="369332"/>
          </a:xfrm>
          <a:prstGeom prst="rect">
            <a:avLst/>
          </a:prstGeom>
          <a:noFill/>
        </p:spPr>
        <p:txBody>
          <a:bodyPr wrap="square" rtlCol="0">
            <a:spAutoFit/>
          </a:bodyPr>
          <a:lstStyle>
            <a:defPPr>
              <a:defRPr lang="en-US"/>
            </a:defPPr>
            <a:lvl1pPr defTabSz="457200">
              <a:defRPr>
                <a:solidFill>
                  <a:prstClr val="white"/>
                </a:solidFill>
                <a:latin typeface="Century Gothic" panose="020B0502020202020204"/>
              </a:defRPr>
            </a:lvl1pPr>
          </a:lstStyle>
          <a:p>
            <a:r>
              <a:rPr lang="es-AR" dirty="0">
                <a:solidFill>
                  <a:schemeClr val="bg1"/>
                </a:solidFill>
                <a:latin typeface="+mn-lt"/>
              </a:rPr>
              <a:t>2. </a:t>
            </a:r>
            <a:r>
              <a:rPr lang="es-AR" dirty="0" err="1">
                <a:solidFill>
                  <a:schemeClr val="bg1"/>
                </a:solidFill>
                <a:latin typeface="+mn-lt"/>
              </a:rPr>
              <a:t>Feed</a:t>
            </a:r>
            <a:r>
              <a:rPr lang="es-AR" dirty="0">
                <a:solidFill>
                  <a:schemeClr val="bg1"/>
                </a:solidFill>
                <a:latin typeface="+mn-lt"/>
              </a:rPr>
              <a:t> </a:t>
            </a:r>
            <a:r>
              <a:rPr lang="es-AR" dirty="0" err="1">
                <a:solidFill>
                  <a:schemeClr val="bg1"/>
                </a:solidFill>
                <a:latin typeface="+mn-lt"/>
              </a:rPr>
              <a:t>Elastic</a:t>
            </a:r>
            <a:endParaRPr lang="es-AR" dirty="0">
              <a:solidFill>
                <a:schemeClr val="bg1"/>
              </a:solidFill>
              <a:latin typeface="+mn-lt"/>
            </a:endParaRPr>
          </a:p>
        </p:txBody>
      </p:sp>
      <p:pic>
        <p:nvPicPr>
          <p:cNvPr id="3" name="Picture 51" descr="Data Server Icon of Isometric style - Available in SVG, PNG, EPS ...">
            <a:extLst>
              <a:ext uri="{FF2B5EF4-FFF2-40B4-BE49-F238E27FC236}">
                <a16:creationId xmlns:a16="http://schemas.microsoft.com/office/drawing/2014/main" id="{87E57289-0C34-4F7C-A597-DD9B5E2F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123" y="2189998"/>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5" descr="Redmine Logo - LogoDix">
            <a:extLst>
              <a:ext uri="{FF2B5EF4-FFF2-40B4-BE49-F238E27FC236}">
                <a16:creationId xmlns:a16="http://schemas.microsoft.com/office/drawing/2014/main" id="{2DCDDB67-6606-4BA5-B2EE-3552E991C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848" y="2704641"/>
            <a:ext cx="1903106" cy="1268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1" descr="Data Server Icon of Isometric style - Available in SVG, PNG, EPS ...">
            <a:extLst>
              <a:ext uri="{FF2B5EF4-FFF2-40B4-BE49-F238E27FC236}">
                <a16:creationId xmlns:a16="http://schemas.microsoft.com/office/drawing/2014/main" id="{00FE85E9-BF69-48F4-AB2E-C54A176A7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7113" y="4199299"/>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3" descr="Interface, layout, page, ui, web, website icon">
            <a:extLst>
              <a:ext uri="{FF2B5EF4-FFF2-40B4-BE49-F238E27FC236}">
                <a16:creationId xmlns:a16="http://schemas.microsoft.com/office/drawing/2014/main" id="{D2786B35-A95F-4CCF-BF52-33F3E9810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6902" y="5236683"/>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a:extLst>
              <a:ext uri="{FF2B5EF4-FFF2-40B4-BE49-F238E27FC236}">
                <a16:creationId xmlns:a16="http://schemas.microsoft.com/office/drawing/2014/main" id="{6F8D8C70-839D-4488-8AD0-472567BFB0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6669" y="4603494"/>
            <a:ext cx="722243" cy="72224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333FC65-7D2C-4DC8-A44B-619DCAE29521}"/>
              </a:ext>
            </a:extLst>
          </p:cNvPr>
          <p:cNvSpPr txBox="1"/>
          <p:nvPr/>
        </p:nvSpPr>
        <p:spPr>
          <a:xfrm>
            <a:off x="3401063" y="3645801"/>
            <a:ext cx="2735624" cy="646331"/>
          </a:xfrm>
          <a:prstGeom prst="rect">
            <a:avLst/>
          </a:prstGeom>
          <a:noFill/>
        </p:spPr>
        <p:txBody>
          <a:bodyPr wrap="square" rtlCol="0">
            <a:spAutoFit/>
          </a:bodyPr>
          <a:lstStyle>
            <a:defPPr>
              <a:defRPr lang="en-US"/>
            </a:defPPr>
            <a:lvl1pPr defTabSz="457200">
              <a:defRPr>
                <a:solidFill>
                  <a:prstClr val="white"/>
                </a:solidFill>
                <a:latin typeface="Century Gothic" panose="020B0502020202020204"/>
              </a:defRPr>
            </a:lvl1pPr>
          </a:lstStyle>
          <a:p>
            <a:r>
              <a:rPr lang="es-AR" dirty="0">
                <a:solidFill>
                  <a:schemeClr val="bg1"/>
                </a:solidFill>
                <a:latin typeface="+mn-lt"/>
              </a:rPr>
              <a:t>3. Notificación de resultados</a:t>
            </a:r>
          </a:p>
        </p:txBody>
      </p:sp>
      <p:cxnSp>
        <p:nvCxnSpPr>
          <p:cNvPr id="17" name="Conector recto de flecha 16">
            <a:extLst>
              <a:ext uri="{FF2B5EF4-FFF2-40B4-BE49-F238E27FC236}">
                <a16:creationId xmlns:a16="http://schemas.microsoft.com/office/drawing/2014/main" id="{9D9C59A7-ED01-4FB6-BE0F-9A578DFA5BB1}"/>
              </a:ext>
            </a:extLst>
          </p:cNvPr>
          <p:cNvCxnSpPr>
            <a:cxnSpLocks/>
          </p:cNvCxnSpPr>
          <p:nvPr/>
        </p:nvCxnSpPr>
        <p:spPr>
          <a:xfrm flipH="1">
            <a:off x="3401063" y="4529223"/>
            <a:ext cx="1729607" cy="0"/>
          </a:xfrm>
          <a:prstGeom prst="straightConnector1">
            <a:avLst/>
          </a:prstGeom>
          <a:noFill/>
          <a:ln w="9525" cap="rnd" cmpd="sng" algn="ctr">
            <a:solidFill>
              <a:sysClr val="window" lastClr="FFFFFF"/>
            </a:solidFill>
            <a:prstDash val="solid"/>
            <a:tailEnd type="triangle"/>
          </a:ln>
          <a:effectLst/>
        </p:spPr>
      </p:cxnSp>
      <p:grpSp>
        <p:nvGrpSpPr>
          <p:cNvPr id="19" name="Grupo 18">
            <a:extLst>
              <a:ext uri="{FF2B5EF4-FFF2-40B4-BE49-F238E27FC236}">
                <a16:creationId xmlns:a16="http://schemas.microsoft.com/office/drawing/2014/main" id="{E905AC33-3927-4172-8B26-ABE36D9D1BC5}"/>
              </a:ext>
            </a:extLst>
          </p:cNvPr>
          <p:cNvGrpSpPr/>
          <p:nvPr/>
        </p:nvGrpSpPr>
        <p:grpSpPr>
          <a:xfrm>
            <a:off x="1783925" y="3833018"/>
            <a:ext cx="1402436" cy="1323439"/>
            <a:chOff x="52503" y="4631447"/>
            <a:chExt cx="1472714" cy="1518076"/>
          </a:xfrm>
        </p:grpSpPr>
        <p:pic>
          <p:nvPicPr>
            <p:cNvPr id="20" name="Picture 33" descr="Dear Microsoft | The Official Slack Blog">
              <a:extLst>
                <a:ext uri="{FF2B5EF4-FFF2-40B4-BE49-F238E27FC236}">
                  <a16:creationId xmlns:a16="http://schemas.microsoft.com/office/drawing/2014/main" id="{A7BC0C70-A23D-4F82-9A3F-60A22963D5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66409"/>
            <a:stretch>
              <a:fillRect/>
            </a:stretch>
          </p:blipFill>
          <p:spPr bwMode="auto">
            <a:xfrm>
              <a:off x="279825" y="4631447"/>
              <a:ext cx="1245392" cy="151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21" name="Picture 43" descr="Microsoft Teams - Wikipedia, la enciclopedia libre">
              <a:extLst>
                <a:ext uri="{FF2B5EF4-FFF2-40B4-BE49-F238E27FC236}">
                  <a16:creationId xmlns:a16="http://schemas.microsoft.com/office/drawing/2014/main" id="{5147A87E-4A42-41DB-A22A-CDA13FBBFD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03" y="4833306"/>
              <a:ext cx="788635" cy="73345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ángulo 6">
            <a:extLst>
              <a:ext uri="{FF2B5EF4-FFF2-40B4-BE49-F238E27FC236}">
                <a16:creationId xmlns:a16="http://schemas.microsoft.com/office/drawing/2014/main" id="{B4C56B4B-0D44-4F7D-B53F-7F7D3285CEB8}"/>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92147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323439"/>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El “usuario” escribe código</a:t>
            </a:r>
          </a:p>
          <a:p>
            <a:pPr marL="342900" indent="-342900">
              <a:buFont typeface="Arial" panose="020B0604020202020204" pitchFamily="34" charset="0"/>
              <a:buChar char="•"/>
            </a:pPr>
            <a:r>
              <a:rPr lang="es-AR" sz="2000" dirty="0">
                <a:solidFill>
                  <a:schemeClr val="bg1"/>
                </a:solidFill>
              </a:rPr>
              <a:t>Consulta los tickets de las vulnerabilidades encontradas</a:t>
            </a:r>
          </a:p>
          <a:p>
            <a:pPr marL="342900" indent="-342900">
              <a:buFont typeface="Arial" panose="020B0604020202020204" pitchFamily="34" charset="0"/>
              <a:buChar char="•"/>
            </a:pPr>
            <a:r>
              <a:rPr lang="es-AR" sz="2000" dirty="0">
                <a:solidFill>
                  <a:schemeClr val="bg1"/>
                </a:solidFill>
              </a:rPr>
              <a:t>Recibe las notificaciones en tiempo real</a:t>
            </a:r>
          </a:p>
          <a:p>
            <a:pPr marL="342900" indent="-342900">
              <a:buFont typeface="Arial" panose="020B0604020202020204" pitchFamily="34" charset="0"/>
              <a:buChar char="•"/>
            </a:pPr>
            <a:r>
              <a:rPr lang="es-AR" sz="2000" dirty="0">
                <a:solidFill>
                  <a:schemeClr val="bg1"/>
                </a:solidFill>
              </a:rPr>
              <a:t>Consulta los </a:t>
            </a:r>
            <a:r>
              <a:rPr lang="es-AR" sz="2000" dirty="0" err="1">
                <a:solidFill>
                  <a:schemeClr val="bg1"/>
                </a:solidFill>
              </a:rPr>
              <a:t>dashboards</a:t>
            </a:r>
            <a:endParaRPr lang="es-AR" sz="2000" dirty="0">
              <a:solidFill>
                <a:schemeClr val="bg1"/>
              </a:solidFill>
            </a:endParaRPr>
          </a:p>
        </p:txBody>
      </p:sp>
      <p:pic>
        <p:nvPicPr>
          <p:cNvPr id="3" name="Picture 51" descr="Data Server Icon of Isometric style - Available in SVG, PNG, EPS ...">
            <a:extLst>
              <a:ext uri="{FF2B5EF4-FFF2-40B4-BE49-F238E27FC236}">
                <a16:creationId xmlns:a16="http://schemas.microsoft.com/office/drawing/2014/main" id="{87E57289-0C34-4F7C-A597-DD9B5E2F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776" y="2253332"/>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5" descr="Redmine Logo - LogoDix">
            <a:extLst>
              <a:ext uri="{FF2B5EF4-FFF2-40B4-BE49-F238E27FC236}">
                <a16:creationId xmlns:a16="http://schemas.microsoft.com/office/drawing/2014/main" id="{2DCDDB67-6606-4BA5-B2EE-3552E991C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501" y="2767975"/>
            <a:ext cx="1903106" cy="1268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1" descr="Data Server Icon of Isometric style - Available in SVG, PNG, EPS ...">
            <a:extLst>
              <a:ext uri="{FF2B5EF4-FFF2-40B4-BE49-F238E27FC236}">
                <a16:creationId xmlns:a16="http://schemas.microsoft.com/office/drawing/2014/main" id="{00FE85E9-BF69-48F4-AB2E-C54A176A7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766" y="4262633"/>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3" descr="Interface, layout, page, ui, web, website icon">
            <a:extLst>
              <a:ext uri="{FF2B5EF4-FFF2-40B4-BE49-F238E27FC236}">
                <a16:creationId xmlns:a16="http://schemas.microsoft.com/office/drawing/2014/main" id="{D2786B35-A95F-4CCF-BF52-33F3E9810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555" y="5300017"/>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a:extLst>
              <a:ext uri="{FF2B5EF4-FFF2-40B4-BE49-F238E27FC236}">
                <a16:creationId xmlns:a16="http://schemas.microsoft.com/office/drawing/2014/main" id="{6F8D8C70-839D-4488-8AD0-472567BFB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3322" y="4666828"/>
            <a:ext cx="722243" cy="722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FC72E29F-A681-4D26-B141-585E1D4BD66C}"/>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pic>
        <p:nvPicPr>
          <p:cNvPr id="7" name="Picture 39">
            <a:extLst>
              <a:ext uri="{FF2B5EF4-FFF2-40B4-BE49-F238E27FC236}">
                <a16:creationId xmlns:a16="http://schemas.microsoft.com/office/drawing/2014/main" id="{755DDFEB-831B-43CD-8123-D240B9E1C5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3824" y="3654143"/>
            <a:ext cx="1038116" cy="10381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1" descr="Data Server Icon of Isometric style - Available in SVG, PNG, EPS ...">
            <a:extLst>
              <a:ext uri="{FF2B5EF4-FFF2-40B4-BE49-F238E27FC236}">
                <a16:creationId xmlns:a16="http://schemas.microsoft.com/office/drawing/2014/main" id="{9FDCE62B-DA59-4C69-B587-9EE156313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942" y="3386651"/>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a:extLst>
              <a:ext uri="{FF2B5EF4-FFF2-40B4-BE49-F238E27FC236}">
                <a16:creationId xmlns:a16="http://schemas.microsoft.com/office/drawing/2014/main" id="{9F167496-613C-4544-A7A5-52D91B18C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961" y="4426784"/>
            <a:ext cx="953335" cy="119506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2" name="Picture 10" descr="Como subir código a Github - Victor Robles | Victor Robles">
            <a:extLst>
              <a:ext uri="{FF2B5EF4-FFF2-40B4-BE49-F238E27FC236}">
                <a16:creationId xmlns:a16="http://schemas.microsoft.com/office/drawing/2014/main" id="{E5461BF5-733C-419C-BCAB-50E58D046A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0734" y="3486915"/>
            <a:ext cx="1154851" cy="10995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ow to protect Bitbucket Server from potential SHA-1 collision attack">
            <a:extLst>
              <a:ext uri="{FF2B5EF4-FFF2-40B4-BE49-F238E27FC236}">
                <a16:creationId xmlns:a16="http://schemas.microsoft.com/office/drawing/2014/main" id="{DB8518C5-7D0E-4FA7-8CA2-C1A3A76ABE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0602" y="4598406"/>
            <a:ext cx="907763" cy="1039792"/>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ector recto de flecha 77">
            <a:extLst>
              <a:ext uri="{FF2B5EF4-FFF2-40B4-BE49-F238E27FC236}">
                <a16:creationId xmlns:a16="http://schemas.microsoft.com/office/drawing/2014/main" id="{EE7E9035-B0ED-457D-97BE-F3AEB35773BB}"/>
              </a:ext>
            </a:extLst>
          </p:cNvPr>
          <p:cNvCxnSpPr>
            <a:cxnSpLocks/>
          </p:cNvCxnSpPr>
          <p:nvPr/>
        </p:nvCxnSpPr>
        <p:spPr>
          <a:xfrm flipV="1">
            <a:off x="7733511" y="3654143"/>
            <a:ext cx="909990" cy="6084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94E7C30F-91E6-4EF6-924F-18E4ED826B1B}"/>
              </a:ext>
            </a:extLst>
          </p:cNvPr>
          <p:cNvCxnSpPr>
            <a:cxnSpLocks/>
          </p:cNvCxnSpPr>
          <p:nvPr/>
        </p:nvCxnSpPr>
        <p:spPr>
          <a:xfrm flipH="1">
            <a:off x="6096000" y="4666828"/>
            <a:ext cx="91509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7790B30C-B8D3-48DD-BE4B-4FBFE7320677}"/>
              </a:ext>
            </a:extLst>
          </p:cNvPr>
          <p:cNvCxnSpPr>
            <a:cxnSpLocks/>
          </p:cNvCxnSpPr>
          <p:nvPr/>
        </p:nvCxnSpPr>
        <p:spPr>
          <a:xfrm>
            <a:off x="7689944" y="4684805"/>
            <a:ext cx="936206" cy="7406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5209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pic>
        <p:nvPicPr>
          <p:cNvPr id="9" name="Imagen 8" descr="Captura de pantalla de un celular&#10;&#10;Descripción generada automáticamente">
            <a:extLst>
              <a:ext uri="{FF2B5EF4-FFF2-40B4-BE49-F238E27FC236}">
                <a16:creationId xmlns:a16="http://schemas.microsoft.com/office/drawing/2014/main" id="{665DD23B-305C-405D-9FE5-32A35940CB62}"/>
              </a:ext>
            </a:extLst>
          </p:cNvPr>
          <p:cNvPicPr>
            <a:picLocks noChangeAspect="1"/>
          </p:cNvPicPr>
          <p:nvPr/>
        </p:nvPicPr>
        <p:blipFill rotWithShape="1">
          <a:blip r:embed="rId2"/>
          <a:srcRect t="42126" r="53960"/>
          <a:stretch/>
        </p:blipFill>
        <p:spPr>
          <a:xfrm>
            <a:off x="139286" y="1205397"/>
            <a:ext cx="6221757" cy="3570691"/>
          </a:xfrm>
          <a:prstGeom prst="rect">
            <a:avLst/>
          </a:prstGeom>
          <a:ln>
            <a:solidFill>
              <a:schemeClr val="tx1"/>
            </a:solidFill>
          </a:ln>
        </p:spPr>
      </p:pic>
      <p:pic>
        <p:nvPicPr>
          <p:cNvPr id="15" name="Imagen 14" descr="Captura de pantalla de un celular&#10;&#10;Descripción generada automáticamente">
            <a:extLst>
              <a:ext uri="{FF2B5EF4-FFF2-40B4-BE49-F238E27FC236}">
                <a16:creationId xmlns:a16="http://schemas.microsoft.com/office/drawing/2014/main" id="{BDB3A594-09A6-41FC-9760-8549B629359E}"/>
              </a:ext>
            </a:extLst>
          </p:cNvPr>
          <p:cNvPicPr>
            <a:picLocks noChangeAspect="1"/>
          </p:cNvPicPr>
          <p:nvPr/>
        </p:nvPicPr>
        <p:blipFill rotWithShape="1">
          <a:blip r:embed="rId2"/>
          <a:srcRect l="45819" t="41739" b="1"/>
          <a:stretch/>
        </p:blipFill>
        <p:spPr>
          <a:xfrm>
            <a:off x="6433792" y="2912795"/>
            <a:ext cx="5618922" cy="3439879"/>
          </a:xfrm>
          <a:prstGeom prst="rect">
            <a:avLst/>
          </a:prstGeom>
          <a:ln>
            <a:solidFill>
              <a:schemeClr val="tx1"/>
            </a:solidFill>
          </a:ln>
        </p:spPr>
      </p:pic>
      <p:sp>
        <p:nvSpPr>
          <p:cNvPr id="16" name="Rectángulo 15">
            <a:extLst>
              <a:ext uri="{FF2B5EF4-FFF2-40B4-BE49-F238E27FC236}">
                <a16:creationId xmlns:a16="http://schemas.microsoft.com/office/drawing/2014/main" id="{830AFAE7-BA20-4901-B62B-6809F135999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7" name="Rectángulo 16">
            <a:extLst>
              <a:ext uri="{FF2B5EF4-FFF2-40B4-BE49-F238E27FC236}">
                <a16:creationId xmlns:a16="http://schemas.microsoft.com/office/drawing/2014/main" id="{38EFA359-8CE1-40DA-A9F7-C8DEE9B28BC1}"/>
              </a:ext>
            </a:extLst>
          </p:cNvPr>
          <p:cNvSpPr/>
          <p:nvPr/>
        </p:nvSpPr>
        <p:spPr bwMode="gray">
          <a:xfrm>
            <a:off x="486110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111686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16" name="Rectángulo 15">
            <a:extLst>
              <a:ext uri="{FF2B5EF4-FFF2-40B4-BE49-F238E27FC236}">
                <a16:creationId xmlns:a16="http://schemas.microsoft.com/office/drawing/2014/main" id="{830AFAE7-BA20-4901-B62B-6809F135999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7" name="Rectángulo 16">
            <a:extLst>
              <a:ext uri="{FF2B5EF4-FFF2-40B4-BE49-F238E27FC236}">
                <a16:creationId xmlns:a16="http://schemas.microsoft.com/office/drawing/2014/main" id="{38EFA359-8CE1-40DA-A9F7-C8DEE9B28BC1}"/>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pic>
        <p:nvPicPr>
          <p:cNvPr id="3" name="Imagen 2" descr="Captura de pantalla de un celular&#10;&#10;Descripción generada automáticamente">
            <a:extLst>
              <a:ext uri="{FF2B5EF4-FFF2-40B4-BE49-F238E27FC236}">
                <a16:creationId xmlns:a16="http://schemas.microsoft.com/office/drawing/2014/main" id="{9F3D2913-02EB-41DE-A1C3-BAE16AA23ADB}"/>
              </a:ext>
            </a:extLst>
          </p:cNvPr>
          <p:cNvPicPr>
            <a:picLocks noChangeAspect="1"/>
          </p:cNvPicPr>
          <p:nvPr/>
        </p:nvPicPr>
        <p:blipFill rotWithShape="1">
          <a:blip r:embed="rId2"/>
          <a:srcRect l="18426" b="59614"/>
          <a:stretch/>
        </p:blipFill>
        <p:spPr>
          <a:xfrm>
            <a:off x="410152" y="1952065"/>
            <a:ext cx="11371695" cy="3205283"/>
          </a:xfrm>
          <a:prstGeom prst="rect">
            <a:avLst/>
          </a:prstGeom>
          <a:ln>
            <a:solidFill>
              <a:schemeClr val="tx1"/>
            </a:solidFill>
          </a:ln>
        </p:spPr>
      </p:pic>
    </p:spTree>
    <p:extLst>
      <p:ext uri="{BB962C8B-B14F-4D97-AF65-F5344CB8AC3E}">
        <p14:creationId xmlns:p14="http://schemas.microsoft.com/office/powerpoint/2010/main" val="2534082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Implementación</a:t>
            </a:r>
          </a:p>
        </p:txBody>
      </p:sp>
      <p:pic>
        <p:nvPicPr>
          <p:cNvPr id="3" name="Imagen 2">
            <a:extLst>
              <a:ext uri="{FF2B5EF4-FFF2-40B4-BE49-F238E27FC236}">
                <a16:creationId xmlns:a16="http://schemas.microsoft.com/office/drawing/2014/main" id="{EB351ED6-926A-4BEE-9D9A-36EEB70BD6EB}"/>
              </a:ext>
            </a:extLst>
          </p:cNvPr>
          <p:cNvPicPr>
            <a:picLocks noChangeAspect="1"/>
          </p:cNvPicPr>
          <p:nvPr/>
        </p:nvPicPr>
        <p:blipFill rotWithShape="1">
          <a:blip r:embed="rId2"/>
          <a:srcRect b="16983"/>
          <a:stretch/>
        </p:blipFill>
        <p:spPr>
          <a:xfrm>
            <a:off x="4876800" y="0"/>
            <a:ext cx="7315200" cy="6858000"/>
          </a:xfrm>
          <a:prstGeom prst="rect">
            <a:avLst/>
          </a:prstGeom>
        </p:spPr>
      </p:pic>
    </p:spTree>
    <p:extLst>
      <p:ext uri="{BB962C8B-B14F-4D97-AF65-F5344CB8AC3E}">
        <p14:creationId xmlns:p14="http://schemas.microsoft.com/office/powerpoint/2010/main" val="17580612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Implementación</a:t>
            </a:r>
            <a:br>
              <a:rPr lang="es-PE" dirty="0"/>
            </a:br>
            <a:r>
              <a:rPr lang="es-PE" sz="1600" dirty="0"/>
              <a:t>  </a:t>
            </a:r>
            <a:endParaRPr lang="es-PE" dirty="0"/>
          </a:p>
        </p:txBody>
      </p:sp>
      <p:sp>
        <p:nvSpPr>
          <p:cNvPr id="3" name="CuadroTexto 2">
            <a:extLst>
              <a:ext uri="{FF2B5EF4-FFF2-40B4-BE49-F238E27FC236}">
                <a16:creationId xmlns:a16="http://schemas.microsoft.com/office/drawing/2014/main" id="{362EA9EA-F672-4A81-AEF7-56A01E63E804}"/>
              </a:ext>
            </a:extLst>
          </p:cNvPr>
          <p:cNvSpPr txBox="1"/>
          <p:nvPr/>
        </p:nvSpPr>
        <p:spPr>
          <a:xfrm>
            <a:off x="91674" y="1701543"/>
            <a:ext cx="8897959" cy="400110"/>
          </a:xfrm>
          <a:prstGeom prst="rect">
            <a:avLst/>
          </a:prstGeom>
          <a:noFill/>
        </p:spPr>
        <p:txBody>
          <a:bodyPr wrap="square" rtlCol="0">
            <a:spAutoFit/>
          </a:bodyPr>
          <a:lstStyle/>
          <a:p>
            <a:r>
              <a:rPr lang="es-AR" sz="2000" dirty="0">
                <a:solidFill>
                  <a:schemeClr val="bg1"/>
                </a:solidFill>
              </a:rPr>
              <a:t>Implementación en la infraestructura del cliente – </a:t>
            </a:r>
            <a:r>
              <a:rPr lang="es-AR" sz="2000" b="1" dirty="0">
                <a:solidFill>
                  <a:schemeClr val="bg1"/>
                </a:solidFill>
              </a:rPr>
              <a:t>Servicio de consultoría</a:t>
            </a:r>
          </a:p>
        </p:txBody>
      </p:sp>
      <p:sp>
        <p:nvSpPr>
          <p:cNvPr id="6" name="CuadroTexto 5">
            <a:extLst>
              <a:ext uri="{FF2B5EF4-FFF2-40B4-BE49-F238E27FC236}">
                <a16:creationId xmlns:a16="http://schemas.microsoft.com/office/drawing/2014/main" id="{F9133526-B2C2-4269-8F7B-CB339B59320B}"/>
              </a:ext>
            </a:extLst>
          </p:cNvPr>
          <p:cNvSpPr txBox="1"/>
          <p:nvPr/>
        </p:nvSpPr>
        <p:spPr>
          <a:xfrm>
            <a:off x="91674" y="2351248"/>
            <a:ext cx="11201968" cy="1754326"/>
          </a:xfrm>
          <a:prstGeom prst="rect">
            <a:avLst/>
          </a:prstGeom>
          <a:noFill/>
        </p:spPr>
        <p:txBody>
          <a:bodyPr wrap="square" rtlCol="0">
            <a:spAutoFit/>
          </a:bodyPr>
          <a:lstStyle/>
          <a:p>
            <a:pPr marL="342900" indent="-342900">
              <a:buFont typeface="Arial" panose="020B0604020202020204" pitchFamily="34" charset="0"/>
              <a:buChar char="•"/>
            </a:pPr>
            <a:r>
              <a:rPr lang="es-AR" dirty="0" err="1">
                <a:solidFill>
                  <a:schemeClr val="bg1"/>
                </a:solidFill>
              </a:rPr>
              <a:t>On-boarding</a:t>
            </a:r>
            <a:r>
              <a:rPr lang="es-AR" dirty="0">
                <a:solidFill>
                  <a:schemeClr val="bg1"/>
                </a:solidFill>
              </a:rPr>
              <a:t> de proyectos a utilizar en el pipeline.</a:t>
            </a:r>
          </a:p>
          <a:p>
            <a:pPr marL="342900" indent="-342900">
              <a:buFont typeface="Arial" panose="020B0604020202020204" pitchFamily="34" charset="0"/>
              <a:buChar char="•"/>
            </a:pPr>
            <a:r>
              <a:rPr lang="es-AR" dirty="0">
                <a:solidFill>
                  <a:schemeClr val="bg1"/>
                </a:solidFill>
              </a:rPr>
              <a:t>Implementación del pipeline en la infraestructura del cliente, pudiendo ser local o en la nube, pero administrada por el cliente.</a:t>
            </a:r>
          </a:p>
          <a:p>
            <a:pPr marL="342900" indent="-342900">
              <a:buFont typeface="Arial" panose="020B0604020202020204" pitchFamily="34" charset="0"/>
              <a:buChar char="•"/>
            </a:pPr>
            <a:r>
              <a:rPr lang="es-AR" dirty="0">
                <a:solidFill>
                  <a:schemeClr val="bg1"/>
                </a:solidFill>
              </a:rPr>
              <a:t>Trabajo en conjunto, transferencia de conocimiento.</a:t>
            </a:r>
          </a:p>
          <a:p>
            <a:pPr marL="342900" indent="-342900">
              <a:buFont typeface="Arial" panose="020B0604020202020204" pitchFamily="34" charset="0"/>
              <a:buChar char="•"/>
            </a:pPr>
            <a:r>
              <a:rPr lang="es-AR" dirty="0">
                <a:solidFill>
                  <a:schemeClr val="bg1"/>
                </a:solidFill>
              </a:rPr>
              <a:t>Capacitacion.</a:t>
            </a:r>
          </a:p>
          <a:p>
            <a:pPr marL="342900" indent="-342900">
              <a:buFont typeface="Arial" panose="020B0604020202020204" pitchFamily="34" charset="0"/>
              <a:buChar char="•"/>
            </a:pPr>
            <a:r>
              <a:rPr lang="es-AR" dirty="0">
                <a:solidFill>
                  <a:schemeClr val="bg1"/>
                </a:solidFill>
              </a:rPr>
              <a:t>Personalización en conjunto con el cliente.</a:t>
            </a:r>
          </a:p>
        </p:txBody>
      </p:sp>
      <p:sp>
        <p:nvSpPr>
          <p:cNvPr id="2" name="Rectángulo 1">
            <a:extLst>
              <a:ext uri="{FF2B5EF4-FFF2-40B4-BE49-F238E27FC236}">
                <a16:creationId xmlns:a16="http://schemas.microsoft.com/office/drawing/2014/main" id="{E6F3EB80-BE9F-4BD1-8D62-60E515AE3E69}"/>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4896460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Implementación</a:t>
            </a:r>
            <a:br>
              <a:rPr lang="es-PE" dirty="0"/>
            </a:br>
            <a:r>
              <a:rPr lang="es-PE" sz="1600" dirty="0"/>
              <a:t> </a:t>
            </a:r>
            <a:endParaRPr lang="es-PE" dirty="0"/>
          </a:p>
        </p:txBody>
      </p:sp>
      <p:sp>
        <p:nvSpPr>
          <p:cNvPr id="3" name="CuadroTexto 2">
            <a:extLst>
              <a:ext uri="{FF2B5EF4-FFF2-40B4-BE49-F238E27FC236}">
                <a16:creationId xmlns:a16="http://schemas.microsoft.com/office/drawing/2014/main" id="{362EA9EA-F672-4A81-AEF7-56A01E63E804}"/>
              </a:ext>
            </a:extLst>
          </p:cNvPr>
          <p:cNvSpPr txBox="1"/>
          <p:nvPr/>
        </p:nvSpPr>
        <p:spPr>
          <a:xfrm>
            <a:off x="91674" y="1701543"/>
            <a:ext cx="8897959" cy="400110"/>
          </a:xfrm>
          <a:prstGeom prst="rect">
            <a:avLst/>
          </a:prstGeom>
          <a:noFill/>
        </p:spPr>
        <p:txBody>
          <a:bodyPr wrap="square" rtlCol="0">
            <a:spAutoFit/>
          </a:bodyPr>
          <a:lstStyle/>
          <a:p>
            <a:r>
              <a:rPr lang="es-AR" sz="2000" dirty="0">
                <a:solidFill>
                  <a:schemeClr val="bg1"/>
                </a:solidFill>
              </a:rPr>
              <a:t>Implementación en la infraestructura de Deloitte – </a:t>
            </a:r>
            <a:r>
              <a:rPr lang="es-AR" sz="2000" b="1" dirty="0">
                <a:solidFill>
                  <a:schemeClr val="bg1"/>
                </a:solidFill>
              </a:rPr>
              <a:t>Security Pipeline as a </a:t>
            </a:r>
            <a:r>
              <a:rPr lang="es-AR" sz="2000" b="1" dirty="0" err="1">
                <a:solidFill>
                  <a:schemeClr val="bg1"/>
                </a:solidFill>
              </a:rPr>
              <a:t>Service</a:t>
            </a:r>
            <a:endParaRPr lang="es-AR" sz="2000" b="1" dirty="0">
              <a:solidFill>
                <a:schemeClr val="bg1"/>
              </a:solidFill>
            </a:endParaRPr>
          </a:p>
        </p:txBody>
      </p:sp>
      <p:sp>
        <p:nvSpPr>
          <p:cNvPr id="7" name="CuadroTexto 6">
            <a:extLst>
              <a:ext uri="{FF2B5EF4-FFF2-40B4-BE49-F238E27FC236}">
                <a16:creationId xmlns:a16="http://schemas.microsoft.com/office/drawing/2014/main" id="{C0131C38-8433-4E08-9252-875AB548A829}"/>
              </a:ext>
            </a:extLst>
          </p:cNvPr>
          <p:cNvSpPr txBox="1"/>
          <p:nvPr/>
        </p:nvSpPr>
        <p:spPr>
          <a:xfrm>
            <a:off x="91674" y="2351248"/>
            <a:ext cx="11201968" cy="2031325"/>
          </a:xfrm>
          <a:prstGeom prst="rect">
            <a:avLst/>
          </a:prstGeom>
          <a:noFill/>
        </p:spPr>
        <p:txBody>
          <a:bodyPr wrap="square" rtlCol="0">
            <a:spAutoFit/>
          </a:bodyPr>
          <a:lstStyle/>
          <a:p>
            <a:pPr marL="342900" indent="-342900">
              <a:buFont typeface="Arial" panose="020B0604020202020204" pitchFamily="34" charset="0"/>
              <a:buChar char="•"/>
            </a:pPr>
            <a:r>
              <a:rPr lang="es-AR" dirty="0" err="1">
                <a:solidFill>
                  <a:schemeClr val="bg1"/>
                </a:solidFill>
              </a:rPr>
              <a:t>On-boarding</a:t>
            </a:r>
            <a:r>
              <a:rPr lang="es-AR" dirty="0">
                <a:solidFill>
                  <a:schemeClr val="bg1"/>
                </a:solidFill>
              </a:rPr>
              <a:t> de proyectos a utilizar en el pipeline.</a:t>
            </a:r>
          </a:p>
          <a:p>
            <a:pPr marL="342900" indent="-342900">
              <a:buFont typeface="Arial" panose="020B0604020202020204" pitchFamily="34" charset="0"/>
              <a:buChar char="•"/>
            </a:pPr>
            <a:r>
              <a:rPr lang="es-AR" dirty="0">
                <a:solidFill>
                  <a:schemeClr val="bg1"/>
                </a:solidFill>
              </a:rPr>
              <a:t>Implementación del pipeline en la infraestructura de Deloitte. Podría utilizarse la infraestructura del cliente, pero el mantenimiento de las herramientas involucradas en el pipeline es responsabilidad de Deloitte.</a:t>
            </a:r>
          </a:p>
          <a:p>
            <a:pPr marL="342900" indent="-342900">
              <a:buFont typeface="Arial" panose="020B0604020202020204" pitchFamily="34" charset="0"/>
              <a:buChar char="•"/>
            </a:pPr>
            <a:r>
              <a:rPr lang="es-AR" dirty="0">
                <a:solidFill>
                  <a:schemeClr val="bg1"/>
                </a:solidFill>
              </a:rPr>
              <a:t>Personalización en base a los requerimientos del cliente</a:t>
            </a:r>
          </a:p>
          <a:p>
            <a:pPr marL="342900" indent="-342900">
              <a:buFont typeface="Arial" panose="020B0604020202020204" pitchFamily="34" charset="0"/>
              <a:buChar char="•"/>
            </a:pPr>
            <a:r>
              <a:rPr lang="es-AR" dirty="0">
                <a:solidFill>
                  <a:schemeClr val="bg1"/>
                </a:solidFill>
              </a:rPr>
              <a:t>Pipeline como servicio.</a:t>
            </a:r>
          </a:p>
          <a:p>
            <a:pPr marL="342900" indent="-342900">
              <a:buFont typeface="Arial" panose="020B0604020202020204" pitchFamily="34" charset="0"/>
              <a:buChar char="•"/>
            </a:pPr>
            <a:r>
              <a:rPr lang="es-AR" dirty="0">
                <a:solidFill>
                  <a:schemeClr val="bg1"/>
                </a:solidFill>
              </a:rPr>
              <a:t>Mantenimiento garantizado.</a:t>
            </a:r>
          </a:p>
          <a:p>
            <a:endParaRPr lang="es-AR" dirty="0">
              <a:solidFill>
                <a:schemeClr val="bg1"/>
              </a:solidFill>
            </a:endParaRPr>
          </a:p>
        </p:txBody>
      </p:sp>
      <p:sp>
        <p:nvSpPr>
          <p:cNvPr id="2" name="Rectángulo 1">
            <a:extLst>
              <a:ext uri="{FF2B5EF4-FFF2-40B4-BE49-F238E27FC236}">
                <a16:creationId xmlns:a16="http://schemas.microsoft.com/office/drawing/2014/main" id="{748B5F7E-668F-4146-AE1B-276FB375DD53}"/>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23903875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Implementación</a:t>
            </a:r>
            <a:br>
              <a:rPr lang="es-PE" dirty="0"/>
            </a:br>
            <a:r>
              <a:rPr lang="es-PE" sz="1600" dirty="0"/>
              <a:t> </a:t>
            </a:r>
            <a:endParaRPr lang="es-PE" dirty="0"/>
          </a:p>
        </p:txBody>
      </p:sp>
      <p:sp>
        <p:nvSpPr>
          <p:cNvPr id="3" name="CuadroTexto 2">
            <a:extLst>
              <a:ext uri="{FF2B5EF4-FFF2-40B4-BE49-F238E27FC236}">
                <a16:creationId xmlns:a16="http://schemas.microsoft.com/office/drawing/2014/main" id="{362EA9EA-F672-4A81-AEF7-56A01E63E804}"/>
              </a:ext>
            </a:extLst>
          </p:cNvPr>
          <p:cNvSpPr txBox="1"/>
          <p:nvPr/>
        </p:nvSpPr>
        <p:spPr>
          <a:xfrm>
            <a:off x="91674" y="1701543"/>
            <a:ext cx="8897959" cy="400110"/>
          </a:xfrm>
          <a:prstGeom prst="rect">
            <a:avLst/>
          </a:prstGeom>
          <a:noFill/>
        </p:spPr>
        <p:txBody>
          <a:bodyPr wrap="square" rtlCol="0">
            <a:spAutoFit/>
          </a:bodyPr>
          <a:lstStyle/>
          <a:p>
            <a:r>
              <a:rPr lang="es-AR" sz="2000" dirty="0">
                <a:solidFill>
                  <a:schemeClr val="bg1"/>
                </a:solidFill>
              </a:rPr>
              <a:t>Implementación en la infraestructura de Deloitte – </a:t>
            </a:r>
            <a:r>
              <a:rPr lang="es-AR" sz="2000" b="1" dirty="0">
                <a:solidFill>
                  <a:schemeClr val="bg1"/>
                </a:solidFill>
              </a:rPr>
              <a:t>Security Pipeline as a </a:t>
            </a:r>
            <a:r>
              <a:rPr lang="es-AR" sz="2000" b="1" dirty="0" err="1">
                <a:solidFill>
                  <a:schemeClr val="bg1"/>
                </a:solidFill>
              </a:rPr>
              <a:t>Service</a:t>
            </a:r>
            <a:endParaRPr lang="es-AR" sz="2000" b="1" dirty="0">
              <a:solidFill>
                <a:schemeClr val="bg1"/>
              </a:solidFill>
            </a:endParaRPr>
          </a:p>
        </p:txBody>
      </p:sp>
      <p:sp>
        <p:nvSpPr>
          <p:cNvPr id="7" name="CuadroTexto 6">
            <a:extLst>
              <a:ext uri="{FF2B5EF4-FFF2-40B4-BE49-F238E27FC236}">
                <a16:creationId xmlns:a16="http://schemas.microsoft.com/office/drawing/2014/main" id="{C0131C38-8433-4E08-9252-875AB548A829}"/>
              </a:ext>
            </a:extLst>
          </p:cNvPr>
          <p:cNvSpPr txBox="1"/>
          <p:nvPr/>
        </p:nvSpPr>
        <p:spPr>
          <a:xfrm>
            <a:off x="91674" y="2351248"/>
            <a:ext cx="11201968" cy="4801314"/>
          </a:xfrm>
          <a:prstGeom prst="rect">
            <a:avLst/>
          </a:prstGeom>
          <a:noFill/>
        </p:spPr>
        <p:txBody>
          <a:bodyPr wrap="square" rtlCol="0">
            <a:spAutoFit/>
          </a:bodyPr>
          <a:lstStyle/>
          <a:p>
            <a:pPr marL="342900" indent="-342900">
              <a:buFont typeface="Arial" panose="020B0604020202020204" pitchFamily="34" charset="0"/>
              <a:buChar char="•"/>
            </a:pPr>
            <a:r>
              <a:rPr lang="es-AR" dirty="0">
                <a:solidFill>
                  <a:schemeClr val="bg1"/>
                </a:solidFill>
              </a:rPr>
              <a:t>Por cada POST</a:t>
            </a:r>
          </a:p>
          <a:p>
            <a:pPr marL="342900" indent="-342900">
              <a:buFont typeface="Arial" panose="020B0604020202020204" pitchFamily="34" charset="0"/>
              <a:buChar char="•"/>
            </a:pPr>
            <a:r>
              <a:rPr lang="es-AR" dirty="0">
                <a:solidFill>
                  <a:schemeClr val="bg1"/>
                </a:solidFill>
              </a:rPr>
              <a:t>	A) Si la </a:t>
            </a:r>
            <a:r>
              <a:rPr lang="es-AR" dirty="0" err="1">
                <a:solidFill>
                  <a:schemeClr val="bg1"/>
                </a:solidFill>
              </a:rPr>
              <a:t>vul</a:t>
            </a:r>
            <a:r>
              <a:rPr lang="es-AR" dirty="0">
                <a:solidFill>
                  <a:schemeClr val="bg1"/>
                </a:solidFill>
              </a:rPr>
              <a:t> no existe:</a:t>
            </a:r>
          </a:p>
          <a:p>
            <a:pPr marL="342900" indent="-342900">
              <a:buFont typeface="Arial" panose="020B0604020202020204" pitchFamily="34" charset="0"/>
              <a:buChar char="•"/>
            </a:pPr>
            <a:r>
              <a:rPr lang="es-AR" dirty="0">
                <a:solidFill>
                  <a:schemeClr val="bg1"/>
                </a:solidFill>
              </a:rPr>
              <a:t>		- Creo (new)</a:t>
            </a:r>
          </a:p>
          <a:p>
            <a:pPr marL="342900" indent="-342900">
              <a:buFont typeface="Arial" panose="020B0604020202020204" pitchFamily="34" charset="0"/>
              <a:buChar char="•"/>
            </a:pPr>
            <a:r>
              <a:rPr lang="es-AR" dirty="0">
                <a:solidFill>
                  <a:schemeClr val="bg1"/>
                </a:solidFill>
              </a:rPr>
              <a:t>	B) Si la </a:t>
            </a:r>
            <a:r>
              <a:rPr lang="es-AR" dirty="0" err="1">
                <a:solidFill>
                  <a:schemeClr val="bg1"/>
                </a:solidFill>
              </a:rPr>
              <a:t>vul</a:t>
            </a:r>
            <a:r>
              <a:rPr lang="es-AR" dirty="0">
                <a:solidFill>
                  <a:schemeClr val="bg1"/>
                </a:solidFill>
              </a:rPr>
              <a:t> existe (</a:t>
            </a:r>
            <a:r>
              <a:rPr lang="es-AR" dirty="0" err="1">
                <a:solidFill>
                  <a:schemeClr val="bg1"/>
                </a:solidFill>
              </a:rPr>
              <a:t>conincide</a:t>
            </a:r>
            <a:r>
              <a:rPr lang="es-AR" dirty="0">
                <a:solidFill>
                  <a:schemeClr val="bg1"/>
                </a:solidFill>
              </a:rPr>
              <a:t> todo menos, </a:t>
            </a:r>
            <a:r>
              <a:rPr lang="es-AR" dirty="0" err="1">
                <a:solidFill>
                  <a:schemeClr val="bg1"/>
                </a:solidFill>
              </a:rPr>
              <a:t>linea</a:t>
            </a:r>
            <a:r>
              <a:rPr lang="es-AR" dirty="0">
                <a:solidFill>
                  <a:schemeClr val="bg1"/>
                </a:solidFill>
              </a:rPr>
              <a:t> afectada):</a:t>
            </a:r>
          </a:p>
          <a:p>
            <a:pPr marL="342900" indent="-342900">
              <a:buFont typeface="Arial" panose="020B0604020202020204" pitchFamily="34" charset="0"/>
              <a:buChar char="•"/>
            </a:pPr>
            <a:r>
              <a:rPr lang="es-AR" dirty="0">
                <a:solidFill>
                  <a:schemeClr val="bg1"/>
                </a:solidFill>
              </a:rPr>
              <a:t>			- Actualizarla (</a:t>
            </a:r>
            <a:r>
              <a:rPr lang="es-AR" dirty="0" err="1">
                <a:solidFill>
                  <a:schemeClr val="bg1"/>
                </a:solidFill>
              </a:rPr>
              <a:t>last_commit</a:t>
            </a:r>
            <a:r>
              <a:rPr lang="es-AR" dirty="0">
                <a:solidFill>
                  <a:schemeClr val="bg1"/>
                </a:solidFill>
              </a:rPr>
              <a:t>, </a:t>
            </a:r>
            <a:r>
              <a:rPr lang="es-AR" dirty="0" err="1">
                <a:solidFill>
                  <a:schemeClr val="bg1"/>
                </a:solidFill>
              </a:rPr>
              <a:t>linea</a:t>
            </a:r>
            <a:r>
              <a:rPr lang="es-AR" dirty="0">
                <a:solidFill>
                  <a:schemeClr val="bg1"/>
                </a:solidFill>
              </a:rPr>
              <a:t>, </a:t>
            </a:r>
            <a:r>
              <a:rPr lang="es-AR" dirty="0" err="1">
                <a:solidFill>
                  <a:schemeClr val="bg1"/>
                </a:solidFill>
              </a:rPr>
              <a:t>last_seen</a:t>
            </a:r>
            <a:r>
              <a:rPr lang="es-AR" dirty="0">
                <a:solidFill>
                  <a:schemeClr val="bg1"/>
                </a:solidFill>
              </a:rPr>
              <a:t>, hash)</a:t>
            </a:r>
          </a:p>
          <a:p>
            <a:pPr marL="342900" indent="-342900">
              <a:buFont typeface="Arial" panose="020B0604020202020204" pitchFamily="34" charset="0"/>
              <a:buChar char="•"/>
            </a:pPr>
            <a:r>
              <a:rPr lang="es-AR" dirty="0">
                <a:solidFill>
                  <a:schemeClr val="bg1"/>
                </a:solidFill>
              </a:rPr>
              <a:t>				- new --&gt; new</a:t>
            </a:r>
          </a:p>
          <a:p>
            <a:pPr marL="342900" indent="-342900">
              <a:buFont typeface="Arial" panose="020B0604020202020204" pitchFamily="34" charset="0"/>
              <a:buChar char="•"/>
            </a:pPr>
            <a:r>
              <a:rPr lang="es-AR" dirty="0">
                <a:solidFill>
                  <a:schemeClr val="bg1"/>
                </a:solidFill>
              </a:rPr>
              <a:t>				- </a:t>
            </a:r>
            <a:r>
              <a:rPr lang="es-AR" dirty="0" err="1">
                <a:solidFill>
                  <a:schemeClr val="bg1"/>
                </a:solidFill>
              </a:rPr>
              <a:t>confirmed</a:t>
            </a:r>
            <a:r>
              <a:rPr lang="es-AR" dirty="0">
                <a:solidFill>
                  <a:schemeClr val="bg1"/>
                </a:solidFill>
              </a:rPr>
              <a:t> --&gt;</a:t>
            </a:r>
            <a:r>
              <a:rPr lang="es-AR" dirty="0" err="1">
                <a:solidFill>
                  <a:schemeClr val="bg1"/>
                </a:solidFill>
              </a:rPr>
              <a:t>confirmed</a:t>
            </a:r>
            <a:endParaRPr lang="es-AR" dirty="0">
              <a:solidFill>
                <a:schemeClr val="bg1"/>
              </a:solidFill>
            </a:endParaRPr>
          </a:p>
          <a:p>
            <a:pPr marL="342900" indent="-342900">
              <a:buFont typeface="Arial" panose="020B0604020202020204" pitchFamily="34" charset="0"/>
              <a:buChar char="•"/>
            </a:pPr>
            <a:r>
              <a:rPr lang="es-AR" dirty="0">
                <a:solidFill>
                  <a:schemeClr val="bg1"/>
                </a:solidFill>
              </a:rPr>
              <a:t>				- </a:t>
            </a:r>
            <a:r>
              <a:rPr lang="es-AR" dirty="0" err="1">
                <a:solidFill>
                  <a:schemeClr val="bg1"/>
                </a:solidFill>
              </a:rPr>
              <a:t>rejected</a:t>
            </a:r>
            <a:r>
              <a:rPr lang="es-AR" dirty="0">
                <a:solidFill>
                  <a:schemeClr val="bg1"/>
                </a:solidFill>
              </a:rPr>
              <a:t> --&gt; new-</a:t>
            </a:r>
            <a:r>
              <a:rPr lang="es-AR" dirty="0" err="1">
                <a:solidFill>
                  <a:schemeClr val="bg1"/>
                </a:solidFill>
              </a:rPr>
              <a:t>verify</a:t>
            </a:r>
            <a:r>
              <a:rPr lang="es-AR" dirty="0">
                <a:solidFill>
                  <a:schemeClr val="bg1"/>
                </a:solidFill>
              </a:rPr>
              <a:t> (en vez de new-</a:t>
            </a:r>
            <a:r>
              <a:rPr lang="es-AR" dirty="0" err="1">
                <a:solidFill>
                  <a:schemeClr val="bg1"/>
                </a:solidFill>
              </a:rPr>
              <a:t>verify</a:t>
            </a:r>
            <a:r>
              <a:rPr lang="es-AR" dirty="0">
                <a:solidFill>
                  <a:schemeClr val="bg1"/>
                </a:solidFill>
              </a:rPr>
              <a:t> va a </a:t>
            </a:r>
            <a:r>
              <a:rPr lang="es-AR" dirty="0" err="1">
                <a:solidFill>
                  <a:schemeClr val="bg1"/>
                </a:solidFill>
              </a:rPr>
              <a:t>rejected</a:t>
            </a:r>
            <a:r>
              <a:rPr lang="es-AR" dirty="0">
                <a:solidFill>
                  <a:schemeClr val="bg1"/>
                </a:solidFill>
              </a:rPr>
              <a:t> para menos trabajo ??? </a:t>
            </a:r>
            <a:r>
              <a:rPr lang="es-AR" dirty="0" err="1">
                <a:solidFill>
                  <a:schemeClr val="bg1"/>
                </a:solidFill>
              </a:rPr>
              <a:t>opcion</a:t>
            </a:r>
            <a:r>
              <a:rPr lang="es-AR" dirty="0">
                <a:solidFill>
                  <a:schemeClr val="bg1"/>
                </a:solidFill>
              </a:rPr>
              <a:t> a futuro)</a:t>
            </a:r>
          </a:p>
          <a:p>
            <a:pPr marL="342900" indent="-342900">
              <a:buFont typeface="Arial" panose="020B0604020202020204" pitchFamily="34" charset="0"/>
              <a:buChar char="•"/>
            </a:pPr>
            <a:r>
              <a:rPr lang="es-AR" dirty="0">
                <a:solidFill>
                  <a:schemeClr val="bg1"/>
                </a:solidFill>
              </a:rPr>
              <a:t>			- Si esta </a:t>
            </a:r>
            <a:r>
              <a:rPr lang="es-AR" dirty="0" err="1">
                <a:solidFill>
                  <a:schemeClr val="bg1"/>
                </a:solidFill>
              </a:rPr>
              <a:t>solved</a:t>
            </a:r>
            <a:r>
              <a:rPr lang="es-AR" dirty="0">
                <a:solidFill>
                  <a:schemeClr val="bg1"/>
                </a:solidFill>
              </a:rPr>
              <a:t> creo una nueva (new), no actualizo</a:t>
            </a:r>
          </a:p>
          <a:p>
            <a:pPr marL="342900" indent="-342900">
              <a:buFont typeface="Arial" panose="020B0604020202020204" pitchFamily="34" charset="0"/>
              <a:buChar char="•"/>
            </a:pPr>
            <a:endParaRPr lang="es-AR" dirty="0">
              <a:solidFill>
                <a:schemeClr val="bg1"/>
              </a:solidFill>
            </a:endParaRPr>
          </a:p>
          <a:p>
            <a:pPr marL="342900" indent="-342900">
              <a:buFont typeface="Arial" panose="020B0604020202020204" pitchFamily="34" charset="0"/>
              <a:buChar char="•"/>
            </a:pPr>
            <a:r>
              <a:rPr lang="es-AR" dirty="0">
                <a:solidFill>
                  <a:schemeClr val="bg1"/>
                </a:solidFill>
              </a:rPr>
              <a:t>Al recibir "</a:t>
            </a:r>
            <a:r>
              <a:rPr lang="es-AR" dirty="0" err="1">
                <a:solidFill>
                  <a:schemeClr val="bg1"/>
                </a:solidFill>
              </a:rPr>
              <a:t>end</a:t>
            </a:r>
            <a:r>
              <a:rPr lang="es-AR" dirty="0">
                <a:solidFill>
                  <a:schemeClr val="bg1"/>
                </a:solidFill>
              </a:rPr>
              <a:t>" (commit, </a:t>
            </a:r>
            <a:r>
              <a:rPr lang="es-AR" dirty="0" err="1">
                <a:solidFill>
                  <a:schemeClr val="bg1"/>
                </a:solidFill>
              </a:rPr>
              <a:t>branch</a:t>
            </a:r>
            <a:r>
              <a:rPr lang="es-AR" dirty="0">
                <a:solidFill>
                  <a:schemeClr val="bg1"/>
                </a:solidFill>
              </a:rPr>
              <a:t>, pipeline)</a:t>
            </a:r>
          </a:p>
          <a:p>
            <a:pPr marL="342900" indent="-342900">
              <a:buFont typeface="Arial" panose="020B0604020202020204" pitchFamily="34" charset="0"/>
              <a:buChar char="•"/>
            </a:pPr>
            <a:r>
              <a:rPr lang="es-AR" dirty="0">
                <a:solidFill>
                  <a:schemeClr val="bg1"/>
                </a:solidFill>
              </a:rPr>
              <a:t>	C) </a:t>
            </a:r>
            <a:r>
              <a:rPr lang="es-AR" dirty="0" err="1">
                <a:solidFill>
                  <a:schemeClr val="bg1"/>
                </a:solidFill>
              </a:rPr>
              <a:t>Vuls</a:t>
            </a:r>
            <a:r>
              <a:rPr lang="es-AR" dirty="0">
                <a:solidFill>
                  <a:schemeClr val="bg1"/>
                </a:solidFill>
              </a:rPr>
              <a:t> que antes estaban y ahora no salieron, probablemente se solucionaron, intencionalmente o no:</a:t>
            </a:r>
          </a:p>
          <a:p>
            <a:pPr marL="342900" indent="-342900">
              <a:buFont typeface="Arial" panose="020B0604020202020204" pitchFamily="34" charset="0"/>
              <a:buChar char="•"/>
            </a:pPr>
            <a:r>
              <a:rPr lang="es-AR" dirty="0">
                <a:solidFill>
                  <a:schemeClr val="bg1"/>
                </a:solidFill>
              </a:rPr>
              <a:t>		- new --&gt; va a new-</a:t>
            </a:r>
            <a:r>
              <a:rPr lang="es-AR" dirty="0" err="1">
                <a:solidFill>
                  <a:schemeClr val="bg1"/>
                </a:solidFill>
              </a:rPr>
              <a:t>verify</a:t>
            </a:r>
            <a:endParaRPr lang="es-AR" dirty="0">
              <a:solidFill>
                <a:schemeClr val="bg1"/>
              </a:solidFill>
            </a:endParaRPr>
          </a:p>
          <a:p>
            <a:pPr marL="342900" indent="-342900">
              <a:buFont typeface="Arial" panose="020B0604020202020204" pitchFamily="34" charset="0"/>
              <a:buChar char="•"/>
            </a:pPr>
            <a:r>
              <a:rPr lang="es-AR" dirty="0">
                <a:solidFill>
                  <a:schemeClr val="bg1"/>
                </a:solidFill>
              </a:rPr>
              <a:t>		- </a:t>
            </a:r>
            <a:r>
              <a:rPr lang="es-AR" dirty="0" err="1">
                <a:solidFill>
                  <a:schemeClr val="bg1"/>
                </a:solidFill>
              </a:rPr>
              <a:t>confirmed</a:t>
            </a:r>
            <a:r>
              <a:rPr lang="es-AR" dirty="0">
                <a:solidFill>
                  <a:schemeClr val="bg1"/>
                </a:solidFill>
              </a:rPr>
              <a:t>  --&gt; new-</a:t>
            </a:r>
            <a:r>
              <a:rPr lang="es-AR" dirty="0" err="1">
                <a:solidFill>
                  <a:schemeClr val="bg1"/>
                </a:solidFill>
              </a:rPr>
              <a:t>verify</a:t>
            </a:r>
            <a:endParaRPr lang="es-AR" dirty="0">
              <a:solidFill>
                <a:schemeClr val="bg1"/>
              </a:solidFill>
            </a:endParaRPr>
          </a:p>
          <a:p>
            <a:pPr marL="342900" indent="-342900">
              <a:buFont typeface="Arial" panose="020B0604020202020204" pitchFamily="34" charset="0"/>
              <a:buChar char="•"/>
            </a:pPr>
            <a:r>
              <a:rPr lang="es-AR" dirty="0">
                <a:solidFill>
                  <a:schemeClr val="bg1"/>
                </a:solidFill>
              </a:rPr>
              <a:t>		- </a:t>
            </a:r>
            <a:r>
              <a:rPr lang="es-AR" dirty="0" err="1">
                <a:solidFill>
                  <a:schemeClr val="bg1"/>
                </a:solidFill>
              </a:rPr>
              <a:t>rejected</a:t>
            </a:r>
            <a:r>
              <a:rPr lang="es-AR" dirty="0">
                <a:solidFill>
                  <a:schemeClr val="bg1"/>
                </a:solidFill>
              </a:rPr>
              <a:t> --&gt; </a:t>
            </a:r>
            <a:r>
              <a:rPr lang="es-AR" dirty="0" err="1">
                <a:solidFill>
                  <a:schemeClr val="bg1"/>
                </a:solidFill>
              </a:rPr>
              <a:t>rejected</a:t>
            </a:r>
            <a:endParaRPr lang="es-AR" dirty="0">
              <a:solidFill>
                <a:schemeClr val="bg1"/>
              </a:solidFill>
            </a:endParaRPr>
          </a:p>
          <a:p>
            <a:pPr marL="342900" indent="-342900">
              <a:buFont typeface="Arial" panose="020B0604020202020204" pitchFamily="34" charset="0"/>
              <a:buChar char="•"/>
            </a:pPr>
            <a:r>
              <a:rPr lang="es-AR" dirty="0">
                <a:solidFill>
                  <a:schemeClr val="bg1"/>
                </a:solidFill>
              </a:rPr>
              <a:t>		- </a:t>
            </a:r>
            <a:r>
              <a:rPr lang="es-AR" dirty="0" err="1">
                <a:solidFill>
                  <a:schemeClr val="bg1"/>
                </a:solidFill>
              </a:rPr>
              <a:t>solved</a:t>
            </a:r>
            <a:r>
              <a:rPr lang="es-AR" dirty="0">
                <a:solidFill>
                  <a:schemeClr val="bg1"/>
                </a:solidFill>
              </a:rPr>
              <a:t> --&gt; </a:t>
            </a:r>
            <a:r>
              <a:rPr lang="es-AR" dirty="0" err="1">
                <a:solidFill>
                  <a:schemeClr val="bg1"/>
                </a:solidFill>
              </a:rPr>
              <a:t>solved</a:t>
            </a:r>
            <a:endParaRPr lang="es-AR" dirty="0">
              <a:solidFill>
                <a:schemeClr val="bg1"/>
              </a:solidFill>
            </a:endParaRPr>
          </a:p>
        </p:txBody>
      </p:sp>
      <p:sp>
        <p:nvSpPr>
          <p:cNvPr id="2" name="Rectángulo 1">
            <a:extLst>
              <a:ext uri="{FF2B5EF4-FFF2-40B4-BE49-F238E27FC236}">
                <a16:creationId xmlns:a16="http://schemas.microsoft.com/office/drawing/2014/main" id="{748B5F7E-668F-4146-AE1B-276FB375DD53}"/>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25606009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Problemática</a:t>
            </a:r>
          </a:p>
        </p:txBody>
      </p:sp>
      <p:pic>
        <p:nvPicPr>
          <p:cNvPr id="2050" name="Picture 2" descr="Problema - Qué es, problemas sociales, económicos y ambientales">
            <a:extLst>
              <a:ext uri="{FF2B5EF4-FFF2-40B4-BE49-F238E27FC236}">
                <a16:creationId xmlns:a16="http://schemas.microsoft.com/office/drawing/2014/main" id="{9FA5D2F8-1C76-49F3-B695-D085A812A940}"/>
              </a:ext>
            </a:extLst>
          </p:cNvPr>
          <p:cNvPicPr>
            <a:picLocks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097" r="19034"/>
          <a:stretch/>
        </p:blipFill>
        <p:spPr bwMode="auto">
          <a:xfrm>
            <a:off x="4940490" y="0"/>
            <a:ext cx="7315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56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069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Problemática</a:t>
            </a:r>
            <a:br>
              <a:rPr lang="es-PE" dirty="0"/>
            </a:br>
            <a:r>
              <a:rPr lang="es-PE" sz="1600" dirty="0"/>
              <a:t> </a:t>
            </a:r>
          </a:p>
        </p:txBody>
      </p:sp>
      <p:sp>
        <p:nvSpPr>
          <p:cNvPr id="2" name="Rectángulo 1">
            <a:extLst>
              <a:ext uri="{FF2B5EF4-FFF2-40B4-BE49-F238E27FC236}">
                <a16:creationId xmlns:a16="http://schemas.microsoft.com/office/drawing/2014/main" id="{3B928F7A-86ED-4A57-BE3A-36B6406E36FE}"/>
              </a:ext>
            </a:extLst>
          </p:cNvPr>
          <p:cNvSpPr/>
          <p:nvPr/>
        </p:nvSpPr>
        <p:spPr bwMode="gray">
          <a:xfrm>
            <a:off x="4585252" y="6188765"/>
            <a:ext cx="3140765" cy="561285"/>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3" name="Rounded Rectangle 56">
            <a:extLst>
              <a:ext uri="{FF2B5EF4-FFF2-40B4-BE49-F238E27FC236}">
                <a16:creationId xmlns:a16="http://schemas.microsoft.com/office/drawing/2014/main" id="{6E2E5800-688C-4381-8A71-738E5C4FF766}"/>
              </a:ext>
            </a:extLst>
          </p:cNvPr>
          <p:cNvSpPr/>
          <p:nvPr/>
        </p:nvSpPr>
        <p:spPr bwMode="gray">
          <a:xfrm>
            <a:off x="1464366" y="2521157"/>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Un ciclo de vida seguro de desarrollo de software (S-</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SDLC</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es una combinación de actividades que integran la seguridad como un componente crítico en el ciclo de vida de desarrollo de software, comprendiendo todas las etapas y procesos involucrados en el desarrollo. </a:t>
            </a:r>
          </a:p>
        </p:txBody>
      </p:sp>
      <p:sp>
        <p:nvSpPr>
          <p:cNvPr id="7" name="Rounded Rectangle 56">
            <a:extLst>
              <a:ext uri="{FF2B5EF4-FFF2-40B4-BE49-F238E27FC236}">
                <a16:creationId xmlns:a16="http://schemas.microsoft.com/office/drawing/2014/main" id="{5D73DF27-03FC-4CFE-8CE8-3AA96439087B}"/>
              </a:ext>
            </a:extLst>
          </p:cNvPr>
          <p:cNvSpPr/>
          <p:nvPr/>
        </p:nvSpPr>
        <p:spPr bwMode="gray">
          <a:xfrm>
            <a:off x="1464366" y="1160240"/>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Las aplicaciones son el blanco principal de los atacantes. </a:t>
            </a:r>
          </a:p>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Un ciclo de vida de desarrollo software que no contemple procesos de seguridad, generará software vulnerable</a:t>
            </a:r>
          </a:p>
        </p:txBody>
      </p:sp>
      <p:sp>
        <p:nvSpPr>
          <p:cNvPr id="8" name="Rounded Rectangle 56">
            <a:extLst>
              <a:ext uri="{FF2B5EF4-FFF2-40B4-BE49-F238E27FC236}">
                <a16:creationId xmlns:a16="http://schemas.microsoft.com/office/drawing/2014/main" id="{960A13F7-0884-41D2-8CA5-7C1C83BC4026}"/>
              </a:ext>
            </a:extLst>
          </p:cNvPr>
          <p:cNvSpPr/>
          <p:nvPr/>
        </p:nvSpPr>
        <p:spPr bwMode="gray">
          <a:xfrm>
            <a:off x="1464366" y="3908452"/>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El Análisis de código permite la detección temprana de vulnerabilidades, incluso antes que el código llegue a ser “</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deployado</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9" name="Rounded Rectangle 56">
            <a:extLst>
              <a:ext uri="{FF2B5EF4-FFF2-40B4-BE49-F238E27FC236}">
                <a16:creationId xmlns:a16="http://schemas.microsoft.com/office/drawing/2014/main" id="{3C0F276D-C863-41AA-9459-74EBE209E667}"/>
              </a:ext>
            </a:extLst>
          </p:cNvPr>
          <p:cNvSpPr/>
          <p:nvPr/>
        </p:nvSpPr>
        <p:spPr bwMode="gray">
          <a:xfrm>
            <a:off x="1464366" y="5269369"/>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 automatización de tareas de seguridad brindan la posibilidad aplicar controles y garantizar el cumplimientos de los mismos. </a:t>
            </a:r>
          </a:p>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 automatización del análisis de código (</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SAST</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garantiza poder integrarlo en metodologías de desarrollo moderno, Agile y DevOps.</a:t>
            </a:r>
          </a:p>
        </p:txBody>
      </p:sp>
    </p:spTree>
    <p:extLst>
      <p:ext uri="{BB962C8B-B14F-4D97-AF65-F5344CB8AC3E}">
        <p14:creationId xmlns:p14="http://schemas.microsoft.com/office/powerpoint/2010/main" val="1630317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2">
            <a:grayscl/>
            <a:extLst>
              <a:ext uri="{28A0092B-C50C-407E-A947-70E740481C1C}">
                <a14:useLocalDpi xmlns:a14="http://schemas.microsoft.com/office/drawing/2010/main" val="0"/>
              </a:ext>
            </a:extLst>
          </a:blip>
          <a:srcRect l="11927" t="1523" r="28528" b="18691"/>
          <a:stretch/>
        </p:blipFill>
        <p:spPr>
          <a:xfrm>
            <a:off x="4876800" y="0"/>
            <a:ext cx="7315200" cy="6858000"/>
          </a:xfrm>
          <a:prstGeom prst="rect">
            <a:avLst/>
          </a:prstGeom>
        </p:spPr>
      </p:pic>
      <p:sp>
        <p:nvSpPr>
          <p:cNvPr id="8" name="Title 7"/>
          <p:cNvSpPr>
            <a:spLocks noGrp="1"/>
          </p:cNvSpPr>
          <p:nvPr>
            <p:ph type="title"/>
          </p:nvPr>
        </p:nvSpPr>
        <p:spPr/>
        <p:txBody>
          <a:bodyPr/>
          <a:lstStyle/>
          <a:p>
            <a:r>
              <a:rPr lang="es-PE" dirty="0"/>
              <a:t>Solución</a:t>
            </a:r>
          </a:p>
        </p:txBody>
      </p:sp>
    </p:spTree>
    <p:extLst>
      <p:ext uri="{BB962C8B-B14F-4D97-AF65-F5344CB8AC3E}">
        <p14:creationId xmlns:p14="http://schemas.microsoft.com/office/powerpoint/2010/main" val="38746826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Solución</a:t>
            </a:r>
            <a:br>
              <a:rPr lang="es-PE" dirty="0"/>
            </a:br>
            <a:r>
              <a:rPr lang="es-PE" sz="1600" dirty="0"/>
              <a:t> </a:t>
            </a:r>
          </a:p>
        </p:txBody>
      </p:sp>
      <p:sp>
        <p:nvSpPr>
          <p:cNvPr id="95" name="Rounded Rectangle 56">
            <a:extLst>
              <a:ext uri="{FF2B5EF4-FFF2-40B4-BE49-F238E27FC236}">
                <a16:creationId xmlns:a16="http://schemas.microsoft.com/office/drawing/2014/main" id="{3FF0B753-0612-5446-880A-61AABE1FEE6D}"/>
              </a:ext>
            </a:extLst>
          </p:cNvPr>
          <p:cNvSpPr/>
          <p:nvPr/>
        </p:nvSpPr>
        <p:spPr bwMode="gray">
          <a:xfrm>
            <a:off x="451490" y="1349498"/>
            <a:ext cx="6408073"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400" kern="0" dirty="0">
                <a:solidFill>
                  <a:prstClr val="white"/>
                </a:solidFill>
                <a:latin typeface="Open Sans" panose="020B0606030504020204" pitchFamily="34" charset="0"/>
              </a:rPr>
              <a:t>Implementación de un Pipeline o adaptación de uno existente, con el objetivo de que en cada iteración </a:t>
            </a:r>
            <a:r>
              <a:rPr lang="es-AR" sz="1400" i="1" kern="0" dirty="0">
                <a:solidFill>
                  <a:prstClr val="white"/>
                </a:solidFill>
                <a:latin typeface="Open Sans" panose="020B0606030504020204" pitchFamily="34" charset="0"/>
              </a:rPr>
              <a:t>(o algunas seleccionadas específicamente</a:t>
            </a:r>
            <a:r>
              <a:rPr lang="es-AR" sz="1400" kern="0" dirty="0">
                <a:solidFill>
                  <a:prstClr val="white"/>
                </a:solidFill>
                <a:latin typeface="Open Sans" panose="020B0606030504020204" pitchFamily="34" charset="0"/>
              </a:rPr>
              <a:t>) se aseguren la ejecución de procesos de seguridad, como el Análisis de Código y opcionalmente otros. (</a:t>
            </a:r>
            <a:r>
              <a:rPr lang="es-AR" sz="1400" i="1" kern="0" dirty="0">
                <a:solidFill>
                  <a:prstClr val="white"/>
                </a:solidFill>
                <a:latin typeface="Open Sans" panose="020B0606030504020204" pitchFamily="34" charset="0"/>
              </a:rPr>
              <a:t>como el Análisis Dinámico</a:t>
            </a:r>
            <a:r>
              <a:rPr lang="es-AR" sz="1400" kern="0" dirty="0">
                <a:solidFill>
                  <a:prstClr val="white"/>
                </a:solidFill>
                <a:latin typeface="Open Sans" panose="020B0606030504020204" pitchFamily="34" charset="0"/>
              </a:rPr>
              <a:t>)</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Rounded Rectangle 56">
            <a:extLst>
              <a:ext uri="{FF2B5EF4-FFF2-40B4-BE49-F238E27FC236}">
                <a16:creationId xmlns:a16="http://schemas.microsoft.com/office/drawing/2014/main" id="{711C021B-475F-3F49-9F20-0B6F4DE717AF}"/>
              </a:ext>
            </a:extLst>
          </p:cNvPr>
          <p:cNvSpPr/>
          <p:nvPr/>
        </p:nvSpPr>
        <p:spPr bwMode="gray">
          <a:xfrm>
            <a:off x="2438236" y="3306418"/>
            <a:ext cx="6404254"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Los procesos de seguridad garantizaran un temprano análisis con el objetivo de detección de vulnerabilidad y debilidades en las  aplicaciones, incluso bajo ciertas circunstancias (</a:t>
            </a:r>
            <a:r>
              <a:rPr lang="es-PE" sz="1400" i="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uso de </a:t>
            </a:r>
            <a:r>
              <a:rPr lang="es-PE" sz="1400" i="1"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IaC</a:t>
            </a:r>
            <a:r>
              <a:rPr lang="es-PE" sz="1400" i="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o uso de Análisis Dinámico</a:t>
            </a:r>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detección de vulnerabilidades sobre la infraestructura que soportan a  las aplicaciones.</a:t>
            </a:r>
          </a:p>
        </p:txBody>
      </p:sp>
      <p:sp>
        <p:nvSpPr>
          <p:cNvPr id="2" name="Rectángulo 1">
            <a:extLst>
              <a:ext uri="{FF2B5EF4-FFF2-40B4-BE49-F238E27FC236}">
                <a16:creationId xmlns:a16="http://schemas.microsoft.com/office/drawing/2014/main" id="{3B928F7A-86ED-4A57-BE3A-36B6406E36FE}"/>
              </a:ext>
            </a:extLst>
          </p:cNvPr>
          <p:cNvSpPr/>
          <p:nvPr/>
        </p:nvSpPr>
        <p:spPr bwMode="gray">
          <a:xfrm>
            <a:off x="4585252" y="6188765"/>
            <a:ext cx="3140765" cy="561285"/>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3" name="Rounded Rectangle 56">
            <a:extLst>
              <a:ext uri="{FF2B5EF4-FFF2-40B4-BE49-F238E27FC236}">
                <a16:creationId xmlns:a16="http://schemas.microsoft.com/office/drawing/2014/main" id="{9E881E85-9839-4E3F-911B-DA0A1DF56692}"/>
              </a:ext>
            </a:extLst>
          </p:cNvPr>
          <p:cNvSpPr/>
          <p:nvPr/>
        </p:nvSpPr>
        <p:spPr bwMode="gray">
          <a:xfrm>
            <a:off x="4247158" y="5233594"/>
            <a:ext cx="6404254"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Centralización de las vulnerabilidad facilitando el seguimiento y gestión de las mismas. Otorgando visibilidad a las áreas de desarrollo y seguridad.</a:t>
            </a:r>
          </a:p>
        </p:txBody>
      </p:sp>
    </p:spTree>
    <p:extLst>
      <p:ext uri="{BB962C8B-B14F-4D97-AF65-F5344CB8AC3E}">
        <p14:creationId xmlns:p14="http://schemas.microsoft.com/office/powerpoint/2010/main" val="41985509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Solución</a:t>
            </a:r>
            <a:br>
              <a:rPr lang="es-PE" dirty="0"/>
            </a:br>
            <a:r>
              <a:rPr lang="es-PE" sz="1600" dirty="0"/>
              <a:t>  </a:t>
            </a:r>
            <a:endParaRPr lang="es-PE" dirty="0"/>
          </a:p>
        </p:txBody>
      </p:sp>
      <p:sp>
        <p:nvSpPr>
          <p:cNvPr id="2" name="Rectángulo 1">
            <a:extLst>
              <a:ext uri="{FF2B5EF4-FFF2-40B4-BE49-F238E27FC236}">
                <a16:creationId xmlns:a16="http://schemas.microsoft.com/office/drawing/2014/main" id="{82DDE2F4-87BB-43DB-8622-F39129F38079}"/>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8" name="Flecha: a la derecha con muesca 7">
            <a:extLst>
              <a:ext uri="{FF2B5EF4-FFF2-40B4-BE49-F238E27FC236}">
                <a16:creationId xmlns:a16="http://schemas.microsoft.com/office/drawing/2014/main" id="{2A087319-08FA-4BB6-BB67-49CE907E5312}"/>
              </a:ext>
            </a:extLst>
          </p:cNvPr>
          <p:cNvSpPr/>
          <p:nvPr/>
        </p:nvSpPr>
        <p:spPr bwMode="gray">
          <a:xfrm>
            <a:off x="282012" y="1427747"/>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Repositorio</a:t>
            </a:r>
          </a:p>
        </p:txBody>
      </p:sp>
      <p:sp>
        <p:nvSpPr>
          <p:cNvPr id="9" name="Flecha: a la derecha con muesca 8">
            <a:extLst>
              <a:ext uri="{FF2B5EF4-FFF2-40B4-BE49-F238E27FC236}">
                <a16:creationId xmlns:a16="http://schemas.microsoft.com/office/drawing/2014/main" id="{FFDE1CE3-E026-42CB-94AE-0FC5D213AC5B}"/>
              </a:ext>
            </a:extLst>
          </p:cNvPr>
          <p:cNvSpPr/>
          <p:nvPr/>
        </p:nvSpPr>
        <p:spPr bwMode="gray">
          <a:xfrm>
            <a:off x="2618612" y="1427747"/>
            <a:ext cx="2406316"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Orquestador</a:t>
            </a:r>
          </a:p>
        </p:txBody>
      </p:sp>
      <p:sp>
        <p:nvSpPr>
          <p:cNvPr id="135" name="Flecha: a la derecha con muesca 134">
            <a:extLst>
              <a:ext uri="{FF2B5EF4-FFF2-40B4-BE49-F238E27FC236}">
                <a16:creationId xmlns:a16="http://schemas.microsoft.com/office/drawing/2014/main" id="{B8AD4747-80AA-4E3E-923D-4D9202F62333}"/>
              </a:ext>
            </a:extLst>
          </p:cNvPr>
          <p:cNvSpPr/>
          <p:nvPr/>
        </p:nvSpPr>
        <p:spPr bwMode="gray">
          <a:xfrm>
            <a:off x="4892408" y="1419725"/>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err="1">
                <a:solidFill>
                  <a:schemeClr val="bg1"/>
                </a:solidFill>
              </a:rPr>
              <a:t>SAST</a:t>
            </a:r>
            <a:endParaRPr lang="es-AR" sz="1600" b="1" dirty="0">
              <a:solidFill>
                <a:schemeClr val="bg1"/>
              </a:solidFill>
            </a:endParaRPr>
          </a:p>
        </p:txBody>
      </p:sp>
      <p:sp>
        <p:nvSpPr>
          <p:cNvPr id="137" name="Flecha: a la derecha con muesca 136">
            <a:extLst>
              <a:ext uri="{FF2B5EF4-FFF2-40B4-BE49-F238E27FC236}">
                <a16:creationId xmlns:a16="http://schemas.microsoft.com/office/drawing/2014/main" id="{32088660-9243-46CC-98DB-67485AAD5E02}"/>
              </a:ext>
            </a:extLst>
          </p:cNvPr>
          <p:cNvSpPr/>
          <p:nvPr/>
        </p:nvSpPr>
        <p:spPr bwMode="gray">
          <a:xfrm>
            <a:off x="9440868" y="1419724"/>
            <a:ext cx="2406316"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Gestión de Vulnerabilidades</a:t>
            </a:r>
          </a:p>
        </p:txBody>
      </p:sp>
      <p:sp>
        <p:nvSpPr>
          <p:cNvPr id="139" name="Flecha: a la derecha con muesca 138">
            <a:extLst>
              <a:ext uri="{FF2B5EF4-FFF2-40B4-BE49-F238E27FC236}">
                <a16:creationId xmlns:a16="http://schemas.microsoft.com/office/drawing/2014/main" id="{EA70DDBC-6C51-43C8-BC3A-9FD473D88726}"/>
              </a:ext>
            </a:extLst>
          </p:cNvPr>
          <p:cNvSpPr/>
          <p:nvPr/>
        </p:nvSpPr>
        <p:spPr bwMode="gray">
          <a:xfrm>
            <a:off x="7166638" y="1427747"/>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err="1">
                <a:solidFill>
                  <a:schemeClr val="bg1"/>
                </a:solidFill>
              </a:rPr>
              <a:t>DAST</a:t>
            </a:r>
            <a:endParaRPr lang="es-AR" sz="1600" b="1" dirty="0">
              <a:solidFill>
                <a:schemeClr val="bg1"/>
              </a:solidFill>
            </a:endParaRPr>
          </a:p>
        </p:txBody>
      </p:sp>
      <p:sp>
        <p:nvSpPr>
          <p:cNvPr id="141" name="Rounded Rectangle 56">
            <a:extLst>
              <a:ext uri="{FF2B5EF4-FFF2-40B4-BE49-F238E27FC236}">
                <a16:creationId xmlns:a16="http://schemas.microsoft.com/office/drawing/2014/main" id="{BE83769D-52E9-4649-A2EB-9126C579F68B}"/>
              </a:ext>
            </a:extLst>
          </p:cNvPr>
          <p:cNvSpPr/>
          <p:nvPr/>
        </p:nvSpPr>
        <p:spPr bwMode="gray">
          <a:xfrm>
            <a:off x="282012" y="256673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400" kern="0" dirty="0">
                <a:solidFill>
                  <a:prstClr val="white"/>
                </a:solidFill>
                <a:latin typeface="Open Sans" panose="020B0606030504020204" pitchFamily="34" charset="0"/>
              </a:rPr>
              <a:t>Commit</a:t>
            </a:r>
          </a:p>
        </p:txBody>
      </p:sp>
      <p:sp>
        <p:nvSpPr>
          <p:cNvPr id="145" name="Rounded Rectangle 56">
            <a:extLst>
              <a:ext uri="{FF2B5EF4-FFF2-40B4-BE49-F238E27FC236}">
                <a16:creationId xmlns:a16="http://schemas.microsoft.com/office/drawing/2014/main" id="{C6A0E130-F5C3-4C9C-81E1-34019BE9BD43}"/>
              </a:ext>
            </a:extLst>
          </p:cNvPr>
          <p:cNvSpPr/>
          <p:nvPr/>
        </p:nvSpPr>
        <p:spPr bwMode="gray">
          <a:xfrm>
            <a:off x="2618612" y="256673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400" kern="0" dirty="0">
                <a:solidFill>
                  <a:prstClr val="white"/>
                </a:solidFill>
                <a:latin typeface="Open Sans" panose="020B0606030504020204" pitchFamily="34" charset="0"/>
              </a:rPr>
              <a:t>“Clone” del repositorio</a:t>
            </a:r>
          </a:p>
          <a:p>
            <a:pPr lvl="0" algn="ctr" defTabSz="535802"/>
            <a:endParaRPr lang="es-PE" sz="16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7" name="Rounded Rectangle 56">
            <a:extLst>
              <a:ext uri="{FF2B5EF4-FFF2-40B4-BE49-F238E27FC236}">
                <a16:creationId xmlns:a16="http://schemas.microsoft.com/office/drawing/2014/main" id="{918EC9EB-B3E8-460D-8DA5-47584E016386}"/>
              </a:ext>
            </a:extLst>
          </p:cNvPr>
          <p:cNvSpPr/>
          <p:nvPr/>
        </p:nvSpPr>
        <p:spPr bwMode="gray">
          <a:xfrm>
            <a:off x="2592075" y="3429000"/>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Build</a:t>
            </a:r>
          </a:p>
        </p:txBody>
      </p:sp>
      <p:sp>
        <p:nvSpPr>
          <p:cNvPr id="149" name="Rounded Rectangle 56">
            <a:extLst>
              <a:ext uri="{FF2B5EF4-FFF2-40B4-BE49-F238E27FC236}">
                <a16:creationId xmlns:a16="http://schemas.microsoft.com/office/drawing/2014/main" id="{19308E30-2C7A-4EF5-84F8-81B2D66959E4}"/>
              </a:ext>
            </a:extLst>
          </p:cNvPr>
          <p:cNvSpPr/>
          <p:nvPr/>
        </p:nvSpPr>
        <p:spPr bwMode="gray">
          <a:xfrm>
            <a:off x="2592074" y="4345575"/>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Deploy</a:t>
            </a:r>
          </a:p>
        </p:txBody>
      </p:sp>
      <p:sp>
        <p:nvSpPr>
          <p:cNvPr id="151" name="Rounded Rectangle 56">
            <a:extLst>
              <a:ext uri="{FF2B5EF4-FFF2-40B4-BE49-F238E27FC236}">
                <a16:creationId xmlns:a16="http://schemas.microsoft.com/office/drawing/2014/main" id="{B7D4E65E-957A-40C4-9937-8A3E163FFD35}"/>
              </a:ext>
            </a:extLst>
          </p:cNvPr>
          <p:cNvSpPr/>
          <p:nvPr/>
        </p:nvSpPr>
        <p:spPr bwMode="gray">
          <a:xfrm>
            <a:off x="4955212"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Análisis de código fuente</a:t>
            </a:r>
          </a:p>
        </p:txBody>
      </p:sp>
      <p:sp>
        <p:nvSpPr>
          <p:cNvPr id="153" name="Rounded Rectangle 56">
            <a:extLst>
              <a:ext uri="{FF2B5EF4-FFF2-40B4-BE49-F238E27FC236}">
                <a16:creationId xmlns:a16="http://schemas.microsoft.com/office/drawing/2014/main" id="{77140DE1-BE05-4362-AA49-E63D889B3D90}"/>
              </a:ext>
            </a:extLst>
          </p:cNvPr>
          <p:cNvSpPr/>
          <p:nvPr/>
        </p:nvSpPr>
        <p:spPr bwMode="gray">
          <a:xfrm>
            <a:off x="7218050"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Análisis  dinámico</a:t>
            </a:r>
          </a:p>
        </p:txBody>
      </p:sp>
      <p:sp>
        <p:nvSpPr>
          <p:cNvPr id="155" name="Rounded Rectangle 56">
            <a:extLst>
              <a:ext uri="{FF2B5EF4-FFF2-40B4-BE49-F238E27FC236}">
                <a16:creationId xmlns:a16="http://schemas.microsoft.com/office/drawing/2014/main" id="{8294C6ED-C608-4FFA-9CD5-CEE9179DABAA}"/>
              </a:ext>
            </a:extLst>
          </p:cNvPr>
          <p:cNvSpPr/>
          <p:nvPr/>
        </p:nvSpPr>
        <p:spPr bwMode="gray">
          <a:xfrm>
            <a:off x="9705475"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Envío de alertas sobre los resultados.</a:t>
            </a:r>
          </a:p>
        </p:txBody>
      </p:sp>
      <p:sp>
        <p:nvSpPr>
          <p:cNvPr id="159" name="Rounded Rectangle 56">
            <a:extLst>
              <a:ext uri="{FF2B5EF4-FFF2-40B4-BE49-F238E27FC236}">
                <a16:creationId xmlns:a16="http://schemas.microsoft.com/office/drawing/2014/main" id="{1D3AC58A-579D-469C-8F92-B2D4BE169640}"/>
              </a:ext>
            </a:extLst>
          </p:cNvPr>
          <p:cNvSpPr/>
          <p:nvPr/>
        </p:nvSpPr>
        <p:spPr bwMode="gray">
          <a:xfrm>
            <a:off x="6153627" y="4237114"/>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Eliminación de falsos positivos</a:t>
            </a:r>
          </a:p>
        </p:txBody>
      </p:sp>
      <p:sp>
        <p:nvSpPr>
          <p:cNvPr id="161" name="Rounded Rectangle 56">
            <a:extLst>
              <a:ext uri="{FF2B5EF4-FFF2-40B4-BE49-F238E27FC236}">
                <a16:creationId xmlns:a16="http://schemas.microsoft.com/office/drawing/2014/main" id="{A0E304D8-6042-46E8-98E7-4C9A0C20C479}"/>
              </a:ext>
            </a:extLst>
          </p:cNvPr>
          <p:cNvSpPr/>
          <p:nvPr/>
        </p:nvSpPr>
        <p:spPr bwMode="gray">
          <a:xfrm>
            <a:off x="6129565" y="3325891"/>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Estandarización de vulnerabilidades y riesgos</a:t>
            </a:r>
          </a:p>
        </p:txBody>
      </p:sp>
      <p:sp>
        <p:nvSpPr>
          <p:cNvPr id="163" name="Rounded Rectangle 56">
            <a:extLst>
              <a:ext uri="{FF2B5EF4-FFF2-40B4-BE49-F238E27FC236}">
                <a16:creationId xmlns:a16="http://schemas.microsoft.com/office/drawing/2014/main" id="{13FC52EB-7109-4A02-9E88-66CE4E41E41D}"/>
              </a:ext>
            </a:extLst>
          </p:cNvPr>
          <p:cNvSpPr/>
          <p:nvPr/>
        </p:nvSpPr>
        <p:spPr bwMode="gray">
          <a:xfrm>
            <a:off x="6153627" y="5195962"/>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Garantizar un Baseline de seguridad en las aplicaciones.</a:t>
            </a:r>
          </a:p>
        </p:txBody>
      </p:sp>
      <p:sp>
        <p:nvSpPr>
          <p:cNvPr id="165" name="Rounded Rectangle 56">
            <a:extLst>
              <a:ext uri="{FF2B5EF4-FFF2-40B4-BE49-F238E27FC236}">
                <a16:creationId xmlns:a16="http://schemas.microsoft.com/office/drawing/2014/main" id="{9A840951-257F-46B0-8A96-47EEB06DB3C5}"/>
              </a:ext>
            </a:extLst>
          </p:cNvPr>
          <p:cNvSpPr/>
          <p:nvPr/>
        </p:nvSpPr>
        <p:spPr bwMode="gray">
          <a:xfrm>
            <a:off x="6153627" y="6120397"/>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En caso de falla, toma de decisiones en el flujo.</a:t>
            </a:r>
          </a:p>
        </p:txBody>
      </p:sp>
      <p:sp>
        <p:nvSpPr>
          <p:cNvPr id="169" name="Rounded Rectangle 56">
            <a:extLst>
              <a:ext uri="{FF2B5EF4-FFF2-40B4-BE49-F238E27FC236}">
                <a16:creationId xmlns:a16="http://schemas.microsoft.com/office/drawing/2014/main" id="{9B333F4F-B71F-4CA2-B863-1317D68F4848}"/>
              </a:ext>
            </a:extLst>
          </p:cNvPr>
          <p:cNvSpPr/>
          <p:nvPr/>
        </p:nvSpPr>
        <p:spPr bwMode="gray">
          <a:xfrm>
            <a:off x="9705474" y="3399761"/>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Base de datos consolidada.</a:t>
            </a:r>
          </a:p>
        </p:txBody>
      </p:sp>
      <p:sp>
        <p:nvSpPr>
          <p:cNvPr id="171" name="Rounded Rectangle 56">
            <a:extLst>
              <a:ext uri="{FF2B5EF4-FFF2-40B4-BE49-F238E27FC236}">
                <a16:creationId xmlns:a16="http://schemas.microsoft.com/office/drawing/2014/main" id="{2B62B4C5-8157-4D37-8CB7-5F6A522FF21F}"/>
              </a:ext>
            </a:extLst>
          </p:cNvPr>
          <p:cNvSpPr/>
          <p:nvPr/>
        </p:nvSpPr>
        <p:spPr bwMode="gray">
          <a:xfrm>
            <a:off x="9705473" y="430847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Dashboards</a:t>
            </a:r>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de resultados</a:t>
            </a:r>
          </a:p>
        </p:txBody>
      </p:sp>
    </p:spTree>
    <p:extLst>
      <p:ext uri="{BB962C8B-B14F-4D97-AF65-F5344CB8AC3E}">
        <p14:creationId xmlns:p14="http://schemas.microsoft.com/office/powerpoint/2010/main" val="38821558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Arquitectura</a:t>
            </a:r>
          </a:p>
        </p:txBody>
      </p:sp>
      <p:pic>
        <p:nvPicPr>
          <p:cNvPr id="3" name="Imagen 2">
            <a:extLst>
              <a:ext uri="{FF2B5EF4-FFF2-40B4-BE49-F238E27FC236}">
                <a16:creationId xmlns:a16="http://schemas.microsoft.com/office/drawing/2014/main" id="{EB351ED6-926A-4BEE-9D9A-36EEB70BD6EB}"/>
              </a:ext>
            </a:extLst>
          </p:cNvPr>
          <p:cNvPicPr>
            <a:picLocks noChangeAspect="1"/>
          </p:cNvPicPr>
          <p:nvPr/>
        </p:nvPicPr>
        <p:blipFill rotWithShape="1">
          <a:blip r:embed="rId2"/>
          <a:srcRect b="16983"/>
          <a:stretch/>
        </p:blipFill>
        <p:spPr>
          <a:xfrm>
            <a:off x="4876800" y="0"/>
            <a:ext cx="7315200" cy="6858000"/>
          </a:xfrm>
          <a:prstGeom prst="rect">
            <a:avLst/>
          </a:prstGeom>
        </p:spPr>
      </p:pic>
    </p:spTree>
    <p:extLst>
      <p:ext uri="{BB962C8B-B14F-4D97-AF65-F5344CB8AC3E}">
        <p14:creationId xmlns:p14="http://schemas.microsoft.com/office/powerpoint/2010/main" val="23321154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73" name="CuadroTexto 72">
            <a:extLst>
              <a:ext uri="{FF2B5EF4-FFF2-40B4-BE49-F238E27FC236}">
                <a16:creationId xmlns:a16="http://schemas.microsoft.com/office/drawing/2014/main" id="{9EB98ADD-F707-426D-A8C6-BFDCBBAAF667}"/>
              </a:ext>
            </a:extLst>
          </p:cNvPr>
          <p:cNvSpPr txBox="1"/>
          <p:nvPr/>
        </p:nvSpPr>
        <p:spPr>
          <a:xfrm>
            <a:off x="91675" y="1701543"/>
            <a:ext cx="5249952" cy="400110"/>
          </a:xfrm>
          <a:prstGeom prst="rect">
            <a:avLst/>
          </a:prstGeom>
          <a:noFill/>
        </p:spPr>
        <p:txBody>
          <a:bodyPr wrap="square" rtlCol="0">
            <a:spAutoFit/>
          </a:bodyPr>
          <a:lstStyle/>
          <a:p>
            <a:r>
              <a:rPr lang="es-AR" sz="2000" dirty="0">
                <a:solidFill>
                  <a:schemeClr val="bg1"/>
                </a:solidFill>
              </a:rPr>
              <a:t>Arquitectura SecDevOps</a:t>
            </a:r>
          </a:p>
        </p:txBody>
      </p:sp>
      <p:grpSp>
        <p:nvGrpSpPr>
          <p:cNvPr id="173" name="Grupo 172">
            <a:extLst>
              <a:ext uri="{FF2B5EF4-FFF2-40B4-BE49-F238E27FC236}">
                <a16:creationId xmlns:a16="http://schemas.microsoft.com/office/drawing/2014/main" id="{3CF8909A-22B8-4376-98A9-E8B687156ECF}"/>
              </a:ext>
            </a:extLst>
          </p:cNvPr>
          <p:cNvGrpSpPr/>
          <p:nvPr/>
        </p:nvGrpSpPr>
        <p:grpSpPr>
          <a:xfrm>
            <a:off x="4961899" y="2409950"/>
            <a:ext cx="1340652" cy="1340652"/>
            <a:chOff x="4902241" y="2303696"/>
            <a:chExt cx="1340652" cy="1340652"/>
          </a:xfrm>
        </p:grpSpPr>
        <p:pic>
          <p:nvPicPr>
            <p:cNvPr id="174" name="Picture 51" descr="Data Server Icon of Isometric style - Available in SVG, PNG, EPS ...">
              <a:extLst>
                <a:ext uri="{FF2B5EF4-FFF2-40B4-BE49-F238E27FC236}">
                  <a16:creationId xmlns:a16="http://schemas.microsoft.com/office/drawing/2014/main" id="{2DE1E71A-C391-4EDF-A5CC-93F391D37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41" y="2303696"/>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5">
              <a:extLst>
                <a:ext uri="{FF2B5EF4-FFF2-40B4-BE49-F238E27FC236}">
                  <a16:creationId xmlns:a16="http://schemas.microsoft.com/office/drawing/2014/main" id="{BD05E274-7A7B-42BF-B660-A899012F6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64" y="2561707"/>
              <a:ext cx="1145229" cy="8246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grpSp>
        <p:nvGrpSpPr>
          <p:cNvPr id="176" name="Grupo 175">
            <a:extLst>
              <a:ext uri="{FF2B5EF4-FFF2-40B4-BE49-F238E27FC236}">
                <a16:creationId xmlns:a16="http://schemas.microsoft.com/office/drawing/2014/main" id="{AB3653C9-9E8A-499F-9CBB-F7FB90CFF5B6}"/>
              </a:ext>
            </a:extLst>
          </p:cNvPr>
          <p:cNvGrpSpPr/>
          <p:nvPr/>
        </p:nvGrpSpPr>
        <p:grpSpPr>
          <a:xfrm>
            <a:off x="6287974" y="4680626"/>
            <a:ext cx="1903106" cy="1340652"/>
            <a:chOff x="1944075" y="4318027"/>
            <a:chExt cx="1903106" cy="1340652"/>
          </a:xfrm>
        </p:grpSpPr>
        <p:pic>
          <p:nvPicPr>
            <p:cNvPr id="177" name="Picture 51" descr="Data Server Icon of Isometric style - Available in SVG, PNG, EPS ...">
              <a:extLst>
                <a:ext uri="{FF2B5EF4-FFF2-40B4-BE49-F238E27FC236}">
                  <a16:creationId xmlns:a16="http://schemas.microsoft.com/office/drawing/2014/main" id="{E46A1C4D-191B-4C32-B8FF-04AFB86E2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02" y="4318027"/>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5" descr="Redmine Logo - LogoDix">
              <a:extLst>
                <a:ext uri="{FF2B5EF4-FFF2-40B4-BE49-F238E27FC236}">
                  <a16:creationId xmlns:a16="http://schemas.microsoft.com/office/drawing/2014/main" id="{7D49538E-2F28-4D81-9E10-DED517A1E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075" y="4353984"/>
              <a:ext cx="1903106" cy="1268737"/>
            </a:xfrm>
            <a:prstGeom prst="rect">
              <a:avLst/>
            </a:prstGeom>
            <a:noFill/>
            <a:extLst>
              <a:ext uri="{909E8E84-426E-40DD-AFC4-6F175D3DCCD1}">
                <a14:hiddenFill xmlns:a14="http://schemas.microsoft.com/office/drawing/2010/main">
                  <a:solidFill>
                    <a:srgbClr val="FFFFFF"/>
                  </a:solidFill>
                </a14:hiddenFill>
              </a:ext>
            </a:extLst>
          </p:spPr>
        </p:pic>
      </p:grpSp>
      <p:pic>
        <p:nvPicPr>
          <p:cNvPr id="180" name="Picture 51" descr="Data Server Icon of Isometric style - Available in SVG, PNG, EPS ...">
            <a:extLst>
              <a:ext uri="{FF2B5EF4-FFF2-40B4-BE49-F238E27FC236}">
                <a16:creationId xmlns:a16="http://schemas.microsoft.com/office/drawing/2014/main" id="{4AEDDF73-7CF1-4665-AC0D-8B964A05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170" y="2666669"/>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3">
            <a:extLst>
              <a:ext uri="{FF2B5EF4-FFF2-40B4-BE49-F238E27FC236}">
                <a16:creationId xmlns:a16="http://schemas.microsoft.com/office/drawing/2014/main" id="{5176831B-719D-4258-B31F-D57FDFE03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7305" y="3056432"/>
            <a:ext cx="799726" cy="87231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82" name="Conector recto de flecha 181">
            <a:extLst>
              <a:ext uri="{FF2B5EF4-FFF2-40B4-BE49-F238E27FC236}">
                <a16:creationId xmlns:a16="http://schemas.microsoft.com/office/drawing/2014/main" id="{821A2EF6-5CF9-4EF7-9C1E-E411840D85DC}"/>
              </a:ext>
            </a:extLst>
          </p:cNvPr>
          <p:cNvCxnSpPr>
            <a:cxnSpLocks/>
          </p:cNvCxnSpPr>
          <p:nvPr/>
        </p:nvCxnSpPr>
        <p:spPr>
          <a:xfrm>
            <a:off x="3312441" y="3148474"/>
            <a:ext cx="1649458" cy="12333"/>
          </a:xfrm>
          <a:prstGeom prst="straightConnector1">
            <a:avLst/>
          </a:prstGeom>
          <a:noFill/>
          <a:ln w="9525" cap="rnd" cmpd="sng" algn="ctr">
            <a:solidFill>
              <a:sysClr val="window" lastClr="FFFFFF"/>
            </a:solidFill>
            <a:prstDash val="solid"/>
            <a:tailEnd type="triangle"/>
          </a:ln>
          <a:effectLst/>
        </p:spPr>
      </p:cxnSp>
      <p:cxnSp>
        <p:nvCxnSpPr>
          <p:cNvPr id="183" name="Conector recto de flecha 182">
            <a:extLst>
              <a:ext uri="{FF2B5EF4-FFF2-40B4-BE49-F238E27FC236}">
                <a16:creationId xmlns:a16="http://schemas.microsoft.com/office/drawing/2014/main" id="{82EFC931-07BD-4D84-8C9E-CE93594568BF}"/>
              </a:ext>
            </a:extLst>
          </p:cNvPr>
          <p:cNvCxnSpPr>
            <a:cxnSpLocks/>
          </p:cNvCxnSpPr>
          <p:nvPr/>
        </p:nvCxnSpPr>
        <p:spPr>
          <a:xfrm flipH="1">
            <a:off x="3312441" y="3607131"/>
            <a:ext cx="1649458" cy="7628"/>
          </a:xfrm>
          <a:prstGeom prst="straightConnector1">
            <a:avLst/>
          </a:prstGeom>
          <a:noFill/>
          <a:ln w="9525" cap="rnd" cmpd="sng" algn="ctr">
            <a:solidFill>
              <a:sysClr val="window" lastClr="FFFFFF"/>
            </a:solidFill>
            <a:prstDash val="solid"/>
            <a:tailEnd type="triangle"/>
          </a:ln>
          <a:effectLst/>
        </p:spPr>
      </p:cxnSp>
      <p:grpSp>
        <p:nvGrpSpPr>
          <p:cNvPr id="184" name="Grupo 183">
            <a:extLst>
              <a:ext uri="{FF2B5EF4-FFF2-40B4-BE49-F238E27FC236}">
                <a16:creationId xmlns:a16="http://schemas.microsoft.com/office/drawing/2014/main" id="{A6113668-0A45-421A-B01B-933ED2D4E3AB}"/>
              </a:ext>
            </a:extLst>
          </p:cNvPr>
          <p:cNvGrpSpPr/>
          <p:nvPr/>
        </p:nvGrpSpPr>
        <p:grpSpPr>
          <a:xfrm>
            <a:off x="8051937" y="3488233"/>
            <a:ext cx="1239335" cy="1147031"/>
            <a:chOff x="7850946" y="4338516"/>
            <a:chExt cx="1906002" cy="1906002"/>
          </a:xfrm>
        </p:grpSpPr>
        <p:pic>
          <p:nvPicPr>
            <p:cNvPr id="185" name="Picture 51" descr="Data Server Icon of Isometric style - Available in SVG, PNG, EPS ...">
              <a:extLst>
                <a:ext uri="{FF2B5EF4-FFF2-40B4-BE49-F238E27FC236}">
                  <a16:creationId xmlns:a16="http://schemas.microsoft.com/office/drawing/2014/main" id="{56403EE9-B1F2-4674-AE56-09DB7D7F1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946" y="4338516"/>
              <a:ext cx="1906002" cy="1906002"/>
            </a:xfrm>
            <a:prstGeom prst="rect">
              <a:avLst/>
            </a:prstGeom>
            <a:noFill/>
            <a:extLst>
              <a:ext uri="{909E8E84-426E-40DD-AFC4-6F175D3DCCD1}">
                <a14:hiddenFill xmlns:a14="http://schemas.microsoft.com/office/drawing/2010/main">
                  <a:solidFill>
                    <a:srgbClr val="FFFFFF"/>
                  </a:solidFill>
                </a14:hiddenFill>
              </a:ext>
            </a:extLst>
          </p:spPr>
        </p:pic>
        <p:grpSp>
          <p:nvGrpSpPr>
            <p:cNvPr id="186" name="Grupo 185">
              <a:extLst>
                <a:ext uri="{FF2B5EF4-FFF2-40B4-BE49-F238E27FC236}">
                  <a16:creationId xmlns:a16="http://schemas.microsoft.com/office/drawing/2014/main" id="{E7CEA8A2-1AD0-4D36-8B5E-07B170A073F6}"/>
                </a:ext>
              </a:extLst>
            </p:cNvPr>
            <p:cNvGrpSpPr/>
            <p:nvPr/>
          </p:nvGrpSpPr>
          <p:grpSpPr>
            <a:xfrm>
              <a:off x="8017415" y="4756541"/>
              <a:ext cx="1351669" cy="1310965"/>
              <a:chOff x="9699813" y="3155636"/>
              <a:chExt cx="1460305" cy="1602827"/>
            </a:xfrm>
          </p:grpSpPr>
          <p:pic>
            <p:nvPicPr>
              <p:cNvPr id="187" name="Picture 41" descr="Kubernetes - Wikipedia">
                <a:extLst>
                  <a:ext uri="{FF2B5EF4-FFF2-40B4-BE49-F238E27FC236}">
                    <a16:creationId xmlns:a16="http://schemas.microsoft.com/office/drawing/2014/main" id="{A79C7CC5-A026-4A9C-83A5-BD78F169D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8264" y="3155636"/>
                <a:ext cx="751854" cy="729891"/>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3">
                <a:extLst>
                  <a:ext uri="{FF2B5EF4-FFF2-40B4-BE49-F238E27FC236}">
                    <a16:creationId xmlns:a16="http://schemas.microsoft.com/office/drawing/2014/main" id="{7467CC8A-A075-4203-BEE2-806E8C8383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813" y="3826529"/>
                <a:ext cx="1011887" cy="93193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grpSp>
      <p:grpSp>
        <p:nvGrpSpPr>
          <p:cNvPr id="189" name="Grupo 188">
            <a:extLst>
              <a:ext uri="{FF2B5EF4-FFF2-40B4-BE49-F238E27FC236}">
                <a16:creationId xmlns:a16="http://schemas.microsoft.com/office/drawing/2014/main" id="{BF6BF097-CD37-46E2-B4F9-9E38163A700D}"/>
              </a:ext>
            </a:extLst>
          </p:cNvPr>
          <p:cNvGrpSpPr/>
          <p:nvPr/>
        </p:nvGrpSpPr>
        <p:grpSpPr>
          <a:xfrm>
            <a:off x="8149521" y="2056285"/>
            <a:ext cx="1239335" cy="1211025"/>
            <a:chOff x="10035407" y="4234213"/>
            <a:chExt cx="1906002" cy="2012339"/>
          </a:xfrm>
        </p:grpSpPr>
        <p:pic>
          <p:nvPicPr>
            <p:cNvPr id="190" name="Picture 51" descr="Data Server Icon of Isometric style - Available in SVG, PNG, EPS ...">
              <a:extLst>
                <a:ext uri="{FF2B5EF4-FFF2-40B4-BE49-F238E27FC236}">
                  <a16:creationId xmlns:a16="http://schemas.microsoft.com/office/drawing/2014/main" id="{86D3EEFB-648C-4F86-9E9C-575C3CDAA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407" y="4234213"/>
              <a:ext cx="1906002" cy="1906002"/>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3">
              <a:extLst>
                <a:ext uri="{FF2B5EF4-FFF2-40B4-BE49-F238E27FC236}">
                  <a16:creationId xmlns:a16="http://schemas.microsoft.com/office/drawing/2014/main" id="{EFF109F2-6EC2-442A-8156-431E26E819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8528"/>
            <a:stretch/>
          </p:blipFill>
          <p:spPr bwMode="auto">
            <a:xfrm>
              <a:off x="10344215" y="5597433"/>
              <a:ext cx="597356" cy="57224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2" name="Picture 4">
              <a:extLst>
                <a:ext uri="{FF2B5EF4-FFF2-40B4-BE49-F238E27FC236}">
                  <a16:creationId xmlns:a16="http://schemas.microsoft.com/office/drawing/2014/main" id="{BF84CD9F-6E0B-4FE6-B9A9-4B50B00A6C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7985" y="4515542"/>
              <a:ext cx="829692" cy="33166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3" name="Picture 5">
              <a:extLst>
                <a:ext uri="{FF2B5EF4-FFF2-40B4-BE49-F238E27FC236}">
                  <a16:creationId xmlns:a16="http://schemas.microsoft.com/office/drawing/2014/main" id="{EBDFDDD0-753A-48E0-B09B-9F2F859425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41571" y="4746274"/>
              <a:ext cx="682580" cy="6498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4" name="Imagen 193">
              <a:extLst>
                <a:ext uri="{FF2B5EF4-FFF2-40B4-BE49-F238E27FC236}">
                  <a16:creationId xmlns:a16="http://schemas.microsoft.com/office/drawing/2014/main" id="{A043BF35-35A1-43CC-B84F-CD9BBF3422AA}"/>
                </a:ext>
              </a:extLst>
            </p:cNvPr>
            <p:cNvPicPr>
              <a:picLocks noChangeAspect="1"/>
            </p:cNvPicPr>
            <p:nvPr/>
          </p:nvPicPr>
          <p:blipFill>
            <a:blip r:embed="rId11"/>
            <a:stretch>
              <a:fillRect/>
            </a:stretch>
          </p:blipFill>
          <p:spPr>
            <a:xfrm>
              <a:off x="11159271" y="5705788"/>
              <a:ext cx="564438" cy="540764"/>
            </a:xfrm>
            <a:prstGeom prst="rect">
              <a:avLst/>
            </a:prstGeom>
          </p:spPr>
        </p:pic>
      </p:grpSp>
      <p:cxnSp>
        <p:nvCxnSpPr>
          <p:cNvPr id="195" name="Conector recto de flecha 194">
            <a:extLst>
              <a:ext uri="{FF2B5EF4-FFF2-40B4-BE49-F238E27FC236}">
                <a16:creationId xmlns:a16="http://schemas.microsoft.com/office/drawing/2014/main" id="{19581E7F-56E6-431A-941B-88E2590E6819}"/>
              </a:ext>
            </a:extLst>
          </p:cNvPr>
          <p:cNvCxnSpPr>
            <a:cxnSpLocks/>
          </p:cNvCxnSpPr>
          <p:nvPr/>
        </p:nvCxnSpPr>
        <p:spPr>
          <a:xfrm>
            <a:off x="6549660" y="3136141"/>
            <a:ext cx="1649458" cy="12333"/>
          </a:xfrm>
          <a:prstGeom prst="straightConnector1">
            <a:avLst/>
          </a:prstGeom>
          <a:noFill/>
          <a:ln w="9525" cap="rnd" cmpd="sng" algn="ctr">
            <a:solidFill>
              <a:sysClr val="window" lastClr="FFFFFF"/>
            </a:solidFill>
            <a:prstDash val="solid"/>
            <a:tailEnd type="triangle"/>
          </a:ln>
          <a:effectLst/>
        </p:spPr>
      </p:cxnSp>
      <p:cxnSp>
        <p:nvCxnSpPr>
          <p:cNvPr id="196" name="Conector recto de flecha 195">
            <a:extLst>
              <a:ext uri="{FF2B5EF4-FFF2-40B4-BE49-F238E27FC236}">
                <a16:creationId xmlns:a16="http://schemas.microsoft.com/office/drawing/2014/main" id="{7310C8B1-8447-4663-8D4C-5F9AD0F3F78E}"/>
              </a:ext>
            </a:extLst>
          </p:cNvPr>
          <p:cNvCxnSpPr>
            <a:cxnSpLocks/>
          </p:cNvCxnSpPr>
          <p:nvPr/>
        </p:nvCxnSpPr>
        <p:spPr>
          <a:xfrm>
            <a:off x="6549660" y="3558206"/>
            <a:ext cx="1686978" cy="10848"/>
          </a:xfrm>
          <a:prstGeom prst="straightConnector1">
            <a:avLst/>
          </a:prstGeom>
          <a:noFill/>
          <a:ln w="9525" cap="rnd" cmpd="sng" algn="ctr">
            <a:solidFill>
              <a:sysClr val="window" lastClr="FFFFFF"/>
            </a:solidFill>
            <a:prstDash val="solid"/>
            <a:tailEnd type="triangle"/>
          </a:ln>
          <a:effectLst/>
        </p:spPr>
      </p:cxnSp>
      <p:grpSp>
        <p:nvGrpSpPr>
          <p:cNvPr id="197" name="Grupo 196">
            <a:extLst>
              <a:ext uri="{FF2B5EF4-FFF2-40B4-BE49-F238E27FC236}">
                <a16:creationId xmlns:a16="http://schemas.microsoft.com/office/drawing/2014/main" id="{31F24E96-0AC9-4766-A42D-454808ED0F04}"/>
              </a:ext>
            </a:extLst>
          </p:cNvPr>
          <p:cNvGrpSpPr/>
          <p:nvPr/>
        </p:nvGrpSpPr>
        <p:grpSpPr>
          <a:xfrm>
            <a:off x="3611823" y="4756348"/>
            <a:ext cx="1412494" cy="1340652"/>
            <a:chOff x="3482282" y="1610584"/>
            <a:chExt cx="1412494" cy="1340652"/>
          </a:xfrm>
        </p:grpSpPr>
        <p:pic>
          <p:nvPicPr>
            <p:cNvPr id="198" name="Picture 51" descr="Data Server Icon of Isometric style - Available in SVG, PNG, EPS ...">
              <a:extLst>
                <a:ext uri="{FF2B5EF4-FFF2-40B4-BE49-F238E27FC236}">
                  <a16:creationId xmlns:a16="http://schemas.microsoft.com/office/drawing/2014/main" id="{D8C8A9B2-BA52-4FCC-BA78-BC765FAD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282" y="1610584"/>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53" descr="Interface, layout, page, ui, web, website icon">
              <a:extLst>
                <a:ext uri="{FF2B5EF4-FFF2-40B4-BE49-F238E27FC236}">
                  <a16:creationId xmlns:a16="http://schemas.microsoft.com/office/drawing/2014/main" id="{2327ECF7-B1C0-4066-815E-DF3B6D9693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1949" y="1840567"/>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8">
              <a:extLst>
                <a:ext uri="{FF2B5EF4-FFF2-40B4-BE49-F238E27FC236}">
                  <a16:creationId xmlns:a16="http://schemas.microsoft.com/office/drawing/2014/main" id="{E7323EA3-9366-4E3E-85B7-9457BF1DC6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2533" y="2144011"/>
              <a:ext cx="722243" cy="7222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1" name="Grupo 200">
            <a:extLst>
              <a:ext uri="{FF2B5EF4-FFF2-40B4-BE49-F238E27FC236}">
                <a16:creationId xmlns:a16="http://schemas.microsoft.com/office/drawing/2014/main" id="{AF6EE21A-7515-402A-9049-C0F594DEF7A2}"/>
              </a:ext>
            </a:extLst>
          </p:cNvPr>
          <p:cNvGrpSpPr/>
          <p:nvPr/>
        </p:nvGrpSpPr>
        <p:grpSpPr>
          <a:xfrm>
            <a:off x="4992142" y="3903594"/>
            <a:ext cx="1452242" cy="1340652"/>
            <a:chOff x="3544700" y="4181932"/>
            <a:chExt cx="1452242" cy="1340652"/>
          </a:xfrm>
        </p:grpSpPr>
        <p:pic>
          <p:nvPicPr>
            <p:cNvPr id="202" name="Picture 51" descr="Data Server Icon of Isometric style - Available in SVG, PNG, EPS ...">
              <a:extLst>
                <a:ext uri="{FF2B5EF4-FFF2-40B4-BE49-F238E27FC236}">
                  <a16:creationId xmlns:a16="http://schemas.microsoft.com/office/drawing/2014/main" id="{9E707958-8EA3-4AC7-83A0-6E4708229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700" y="4181932"/>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a:extLst>
                <a:ext uri="{FF2B5EF4-FFF2-40B4-BE49-F238E27FC236}">
                  <a16:creationId xmlns:a16="http://schemas.microsoft.com/office/drawing/2014/main" id="{D181565A-795F-406B-AF42-1EB2DB8042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2608" y="4452118"/>
              <a:ext cx="844334" cy="989486"/>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10" descr="Como subir código a Github - Victor Robles | Victor Robles">
            <a:extLst>
              <a:ext uri="{FF2B5EF4-FFF2-40B4-BE49-F238E27FC236}">
                <a16:creationId xmlns:a16="http://schemas.microsoft.com/office/drawing/2014/main" id="{0218EDD8-0423-4AE9-9F01-0620C8894C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5812" y="2411531"/>
            <a:ext cx="792000" cy="75410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How to protect Bitbucket Server from potential SHA-1 collision attack">
            <a:extLst>
              <a:ext uri="{FF2B5EF4-FFF2-40B4-BE49-F238E27FC236}">
                <a16:creationId xmlns:a16="http://schemas.microsoft.com/office/drawing/2014/main" id="{F8D2C5F2-E099-4A68-BDA6-1618A20FC89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4539" y="3215226"/>
            <a:ext cx="622546" cy="713092"/>
          </a:xfrm>
          <a:prstGeom prst="rect">
            <a:avLst/>
          </a:prstGeom>
          <a:noFill/>
          <a:extLst>
            <a:ext uri="{909E8E84-426E-40DD-AFC4-6F175D3DCCD1}">
              <a14:hiddenFill xmlns:a14="http://schemas.microsoft.com/office/drawing/2010/main">
                <a:solidFill>
                  <a:srgbClr val="FFFFFF"/>
                </a:solidFill>
              </a14:hiddenFill>
            </a:ext>
          </a:extLst>
        </p:spPr>
      </p:pic>
      <p:sp>
        <p:nvSpPr>
          <p:cNvPr id="87" name="Rectángulo 86">
            <a:extLst>
              <a:ext uri="{FF2B5EF4-FFF2-40B4-BE49-F238E27FC236}">
                <a16:creationId xmlns:a16="http://schemas.microsoft.com/office/drawing/2014/main" id="{24DCE382-CA0C-4B7D-AAFE-2C30FB02498D}"/>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7308075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cxnSp>
        <p:nvCxnSpPr>
          <p:cNvPr id="95" name="Conector recto de flecha 94">
            <a:extLst>
              <a:ext uri="{FF2B5EF4-FFF2-40B4-BE49-F238E27FC236}">
                <a16:creationId xmlns:a16="http://schemas.microsoft.com/office/drawing/2014/main" id="{341740FC-893A-47C8-AD41-F2BA850D3F63}"/>
              </a:ext>
            </a:extLst>
          </p:cNvPr>
          <p:cNvCxnSpPr>
            <a:cxnSpLocks/>
          </p:cNvCxnSpPr>
          <p:nvPr/>
        </p:nvCxnSpPr>
        <p:spPr>
          <a:xfrm flipV="1">
            <a:off x="4989963" y="3301719"/>
            <a:ext cx="1966281" cy="24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BE583211-AE09-4C16-98F9-8273CEC10FBA}"/>
              </a:ext>
            </a:extLst>
          </p:cNvPr>
          <p:cNvCxnSpPr>
            <a:cxnSpLocks/>
          </p:cNvCxnSpPr>
          <p:nvPr/>
        </p:nvCxnSpPr>
        <p:spPr>
          <a:xfrm flipH="1">
            <a:off x="4928599" y="4028222"/>
            <a:ext cx="2067402"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7" name="CuadroTexto 96">
            <a:extLst>
              <a:ext uri="{FF2B5EF4-FFF2-40B4-BE49-F238E27FC236}">
                <a16:creationId xmlns:a16="http://schemas.microsoft.com/office/drawing/2014/main" id="{ECFA2401-E21E-45E4-8D85-9F9EF1D42AC5}"/>
              </a:ext>
            </a:extLst>
          </p:cNvPr>
          <p:cNvSpPr txBox="1"/>
          <p:nvPr/>
        </p:nvSpPr>
        <p:spPr>
          <a:xfrm>
            <a:off x="5148085" y="3528604"/>
            <a:ext cx="1798541" cy="369332"/>
          </a:xfrm>
          <a:prstGeom prst="rect">
            <a:avLst/>
          </a:prstGeom>
          <a:noFill/>
        </p:spPr>
        <p:txBody>
          <a:bodyPr wrap="square" rtlCol="0">
            <a:spAutoFit/>
          </a:bodyPr>
          <a:lstStyle/>
          <a:p>
            <a:r>
              <a:rPr lang="es-AR" dirty="0">
                <a:solidFill>
                  <a:schemeClr val="bg1"/>
                </a:solidFill>
              </a:rPr>
              <a:t>2. Git Clone</a:t>
            </a:r>
          </a:p>
        </p:txBody>
      </p:sp>
      <p:sp>
        <p:nvSpPr>
          <p:cNvPr id="98" name="CuadroTexto 97">
            <a:extLst>
              <a:ext uri="{FF2B5EF4-FFF2-40B4-BE49-F238E27FC236}">
                <a16:creationId xmlns:a16="http://schemas.microsoft.com/office/drawing/2014/main" id="{C7A83FB0-6B53-4210-890B-C97E0E1F0A9C}"/>
              </a:ext>
            </a:extLst>
          </p:cNvPr>
          <p:cNvSpPr txBox="1"/>
          <p:nvPr/>
        </p:nvSpPr>
        <p:spPr>
          <a:xfrm>
            <a:off x="5134772" y="2847247"/>
            <a:ext cx="1821472" cy="369332"/>
          </a:xfrm>
          <a:prstGeom prst="rect">
            <a:avLst/>
          </a:prstGeom>
          <a:noFill/>
        </p:spPr>
        <p:txBody>
          <a:bodyPr wrap="square" rtlCol="0">
            <a:spAutoFit/>
          </a:bodyPr>
          <a:lstStyle/>
          <a:p>
            <a:r>
              <a:rPr lang="es-AR" dirty="0">
                <a:solidFill>
                  <a:schemeClr val="bg1"/>
                </a:solidFill>
              </a:rPr>
              <a:t>1. </a:t>
            </a:r>
            <a:r>
              <a:rPr lang="es-AR" dirty="0" err="1">
                <a:solidFill>
                  <a:schemeClr val="bg1"/>
                </a:solidFill>
              </a:rPr>
              <a:t>Webhook</a:t>
            </a:r>
            <a:endParaRPr lang="es-AR" dirty="0">
              <a:solidFill>
                <a:schemeClr val="bg1"/>
              </a:solidFill>
            </a:endParaRPr>
          </a:p>
        </p:txBody>
      </p:sp>
      <p:cxnSp>
        <p:nvCxnSpPr>
          <p:cNvPr id="99" name="Conector recto de flecha 98">
            <a:extLst>
              <a:ext uri="{FF2B5EF4-FFF2-40B4-BE49-F238E27FC236}">
                <a16:creationId xmlns:a16="http://schemas.microsoft.com/office/drawing/2014/main" id="{7521D86E-7CFC-4BEF-ADC3-B84CEC4CD26A}"/>
              </a:ext>
            </a:extLst>
          </p:cNvPr>
          <p:cNvCxnSpPr>
            <a:cxnSpLocks/>
          </p:cNvCxnSpPr>
          <p:nvPr/>
        </p:nvCxnSpPr>
        <p:spPr>
          <a:xfrm flipV="1">
            <a:off x="5029720" y="4806271"/>
            <a:ext cx="1966281" cy="24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CuadroTexto 99">
            <a:extLst>
              <a:ext uri="{FF2B5EF4-FFF2-40B4-BE49-F238E27FC236}">
                <a16:creationId xmlns:a16="http://schemas.microsoft.com/office/drawing/2014/main" id="{E7945946-3689-4C2D-BB87-202B304AD7D4}"/>
              </a:ext>
            </a:extLst>
          </p:cNvPr>
          <p:cNvSpPr txBox="1"/>
          <p:nvPr/>
        </p:nvSpPr>
        <p:spPr>
          <a:xfrm>
            <a:off x="5059063" y="4276921"/>
            <a:ext cx="2099775"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Get</a:t>
            </a:r>
            <a:r>
              <a:rPr lang="es-AR" dirty="0">
                <a:solidFill>
                  <a:schemeClr val="bg1"/>
                </a:solidFill>
              </a:rPr>
              <a:t> Repo</a:t>
            </a:r>
          </a:p>
        </p:txBody>
      </p:sp>
      <p:sp>
        <p:nvSpPr>
          <p:cNvPr id="73" name="CuadroTexto 72">
            <a:extLst>
              <a:ext uri="{FF2B5EF4-FFF2-40B4-BE49-F238E27FC236}">
                <a16:creationId xmlns:a16="http://schemas.microsoft.com/office/drawing/2014/main" id="{9EB98ADD-F707-426D-A8C6-BFDCBBAAF667}"/>
              </a:ext>
            </a:extLst>
          </p:cNvPr>
          <p:cNvSpPr txBox="1"/>
          <p:nvPr/>
        </p:nvSpPr>
        <p:spPr>
          <a:xfrm>
            <a:off x="91675" y="1701543"/>
            <a:ext cx="5249952" cy="400110"/>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Inicio con el “commit” del desarrollador</a:t>
            </a:r>
          </a:p>
        </p:txBody>
      </p:sp>
      <p:pic>
        <p:nvPicPr>
          <p:cNvPr id="112" name="Picture 51" descr="Data Server Icon of Isometric style - Available in SVG, PNG, EPS ...">
            <a:extLst>
              <a:ext uri="{FF2B5EF4-FFF2-40B4-BE49-F238E27FC236}">
                <a16:creationId xmlns:a16="http://schemas.microsoft.com/office/drawing/2014/main" id="{5E2F6CEE-F47A-45F0-89FC-E218F3934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306" y="2824902"/>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5">
            <a:extLst>
              <a:ext uri="{FF2B5EF4-FFF2-40B4-BE49-F238E27FC236}">
                <a16:creationId xmlns:a16="http://schemas.microsoft.com/office/drawing/2014/main" id="{8B4F7B24-387A-4FB8-BC40-153917F3E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27" y="3217270"/>
            <a:ext cx="1631617" cy="12540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0" name="Picture 51" descr="Data Server Icon of Isometric style - Available in SVG, PNG, EPS ...">
            <a:extLst>
              <a:ext uri="{FF2B5EF4-FFF2-40B4-BE49-F238E27FC236}">
                <a16:creationId xmlns:a16="http://schemas.microsoft.com/office/drawing/2014/main" id="{EAE149EF-39CB-4995-86BC-2862EE6BA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651" y="2878543"/>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3">
            <a:extLst>
              <a:ext uri="{FF2B5EF4-FFF2-40B4-BE49-F238E27FC236}">
                <a16:creationId xmlns:a16="http://schemas.microsoft.com/office/drawing/2014/main" id="{5DA860CC-01C0-4179-B47A-5F20923B2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670" y="3918676"/>
            <a:ext cx="953335" cy="119506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1" name="Picture 10" descr="Como subir código a Github - Victor Robles | Victor Robles">
            <a:extLst>
              <a:ext uri="{FF2B5EF4-FFF2-40B4-BE49-F238E27FC236}">
                <a16:creationId xmlns:a16="http://schemas.microsoft.com/office/drawing/2014/main" id="{C731275C-6CFC-4169-87BF-ABA42FDE5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8443" y="2978807"/>
            <a:ext cx="1154851" cy="109959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descr="How to protect Bitbucket Server from potential SHA-1 collision attack">
            <a:extLst>
              <a:ext uri="{FF2B5EF4-FFF2-40B4-BE49-F238E27FC236}">
                <a16:creationId xmlns:a16="http://schemas.microsoft.com/office/drawing/2014/main" id="{9806E17D-2210-4E8B-8966-3112FC606D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8311" y="4090298"/>
            <a:ext cx="907763" cy="10397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6B57546-E33C-40ED-8C41-59E7576EF46C}"/>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708924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A Tema">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25049939-F45C-468E-9BFD-6DA761B8498D}" vid="{209F14B4-8B24-4C73-BD36-0068D8B1E2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CC021577F48E49A7FAF4E261009BFD" ma:contentTypeVersion="0" ma:contentTypeDescription="Create a new document." ma:contentTypeScope="" ma:versionID="281386cf4ec3c1c0da5340155c44ef1b">
  <xsd:schema xmlns:xsd="http://www.w3.org/2001/XMLSchema" xmlns:xs="http://www.w3.org/2001/XMLSchema" xmlns:p="http://schemas.microsoft.com/office/2006/metadata/properties" targetNamespace="http://schemas.microsoft.com/office/2006/metadata/properties" ma:root="true" ma:fieldsID="067e30616eeadeb776f014c5fbcfd81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5108534-E5B2-4B85-943A-95A2E8EE36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5FCBC40-B11A-4A43-834C-68578D3B1A04}">
  <ds:schemaRefs>
    <ds:schemaRef ds:uri="http://schemas.microsoft.com/sharepoint/v3/contenttype/forms"/>
  </ds:schemaRefs>
</ds:datastoreItem>
</file>

<file path=customXml/itemProps3.xml><?xml version="1.0" encoding="utf-8"?>
<ds:datastoreItem xmlns:ds="http://schemas.openxmlformats.org/officeDocument/2006/customXml" ds:itemID="{9DAE290B-1C63-4067-8DE0-B7FC8C3228A2}">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Deloitte Brand Theme</Template>
  <TotalTime>14149</TotalTime>
  <Words>863</Words>
  <Application>Microsoft Office PowerPoint</Application>
  <PresentationFormat>Panorámica</PresentationFormat>
  <Paragraphs>104</Paragraphs>
  <Slides>20</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20</vt:i4>
      </vt:variant>
    </vt:vector>
  </HeadingPairs>
  <TitlesOfParts>
    <vt:vector size="29" baseType="lpstr">
      <vt:lpstr>Arial</vt:lpstr>
      <vt:lpstr>Calibri</vt:lpstr>
      <vt:lpstr>Calibri Light</vt:lpstr>
      <vt:lpstr>Open Sans</vt:lpstr>
      <vt:lpstr>Open Sans Light</vt:lpstr>
      <vt:lpstr>Verdana</vt:lpstr>
      <vt:lpstr>Wingdings 2</vt:lpstr>
      <vt:lpstr>RA Tema</vt:lpstr>
      <vt:lpstr>think-cell Slide</vt:lpstr>
      <vt:lpstr>Servicios Análisis de Código – Security Pipeline</vt:lpstr>
      <vt:lpstr>Problemática</vt:lpstr>
      <vt:lpstr>Problemática  </vt:lpstr>
      <vt:lpstr>Solución</vt:lpstr>
      <vt:lpstr>Solución  </vt:lpstr>
      <vt:lpstr>Solución   </vt:lpstr>
      <vt:lpstr>Arquitectura</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Implementación</vt:lpstr>
      <vt:lpstr>Implementación   </vt:lpstr>
      <vt:lpstr>Implementación  </vt:lpstr>
      <vt:lpstr>Implementación  </vt:lpstr>
      <vt:lpstr>Presentación de PowerPoint</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ROCA</dc:title>
  <dc:creator>Delgado, Renzo</dc:creator>
  <cp:lastModifiedBy>Berrutto Morales, Eliel Maximiliano</cp:lastModifiedBy>
  <cp:revision>340</cp:revision>
  <cp:lastPrinted>2014-06-25T02:16:22Z</cp:lastPrinted>
  <dcterms:created xsi:type="dcterms:W3CDTF">2016-04-23T12:13:04Z</dcterms:created>
  <dcterms:modified xsi:type="dcterms:W3CDTF">2020-11-09T18:07:04Z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0x010100AFCC021577F48E49A7FAF4E261009BFD</vt:lpwstr>
  </property>
</Properties>
</file>